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style2.xml" ContentType="application/vnd.ms-office.chartstyle+xml"/>
  <Override PartName="/ppt/charts/colors2.xml" ContentType="application/vnd.ms-office.chartcolorstyle+xml"/>
  <Override PartName="/ppt/theme/theme1.xml" ContentType="application/vnd.openxmlformats-officedocument.theme+xml"/>
  <Override PartName="/ppt/charts/colors3.xml" ContentType="application/vnd.ms-office.chartcolorstyl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chart2.xml" ContentType="application/vnd.openxmlformats-officedocument.drawingml.chart+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style3.xml" ContentType="application/vnd.ms-office.chartstyl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Lst>
  <p:sldSz cx="42803763" cy="302752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72C4"/>
    <a:srgbClr val="0072B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870" autoAdjust="0"/>
    <p:restoredTop sz="94660"/>
  </p:normalViewPr>
  <p:slideViewPr>
    <p:cSldViewPr snapToGrid="0">
      <p:cViewPr varScale="1">
        <p:scale>
          <a:sx n="15" d="100"/>
          <a:sy n="15" d="100"/>
        </p:scale>
        <p:origin x="1472" y="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ustomXml" Target="../customXml/item2.xml"/><Relationship Id="rId3" Type="http://schemas.openxmlformats.org/officeDocument/2006/relationships/presProps" Target="presProps.xml"/><Relationship Id="rId7" Type="http://schemas.openxmlformats.org/officeDocument/2006/relationships/customXml" Target="../customXml/item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 Id="rId9"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oleObject" Target="file:///C:\Users\louise.lewis\Desktop\Table.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louise.lewis\Desktop\Table.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louise.lewis\Desktop\Table.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louise.lewis\Desktop\Table.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louise.lewis\Desktop\Table.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Sheet1!$B$16</c:f>
              <c:strCache>
                <c:ptCount val="1"/>
                <c:pt idx="0">
                  <c:v>HbA1c checked at POR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Sheet1!$A$17:$A$18</c:f>
              <c:strCache>
                <c:ptCount val="2"/>
                <c:pt idx="0">
                  <c:v>After intervention</c:v>
                </c:pt>
                <c:pt idx="1">
                  <c:v>Before intervention</c:v>
                </c:pt>
              </c:strCache>
            </c:strRef>
          </c:cat>
          <c:val>
            <c:numRef>
              <c:f>Sheet1!$B$17:$B$18</c:f>
              <c:numCache>
                <c:formatCode>0%</c:formatCode>
                <c:ptCount val="2"/>
                <c:pt idx="0">
                  <c:v>0.84</c:v>
                </c:pt>
                <c:pt idx="1">
                  <c:v>0.42</c:v>
                </c:pt>
              </c:numCache>
            </c:numRef>
          </c:val>
          <c:extLst>
            <c:ext xmlns:c16="http://schemas.microsoft.com/office/drawing/2014/chart" uri="{C3380CC4-5D6E-409C-BE32-E72D297353CC}">
              <c16:uniqueId val="{00000000-3C39-4473-992B-432B115E841E}"/>
            </c:ext>
          </c:extLst>
        </c:ser>
        <c:ser>
          <c:idx val="1"/>
          <c:order val="1"/>
          <c:tx>
            <c:strRef>
              <c:f>Sheet1!$C$16</c:f>
              <c:strCache>
                <c:ptCount val="1"/>
                <c:pt idx="0">
                  <c:v>HbA1c not checked at POR </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Sheet1!$A$17:$A$18</c:f>
              <c:strCache>
                <c:ptCount val="2"/>
                <c:pt idx="0">
                  <c:v>After intervention</c:v>
                </c:pt>
                <c:pt idx="1">
                  <c:v>Before intervention</c:v>
                </c:pt>
              </c:strCache>
            </c:strRef>
          </c:cat>
          <c:val>
            <c:numRef>
              <c:f>Sheet1!$C$17:$C$18</c:f>
              <c:numCache>
                <c:formatCode>0%</c:formatCode>
                <c:ptCount val="2"/>
                <c:pt idx="0">
                  <c:v>0.16</c:v>
                </c:pt>
                <c:pt idx="1">
                  <c:v>0.57999999999999996</c:v>
                </c:pt>
              </c:numCache>
            </c:numRef>
          </c:val>
          <c:extLst>
            <c:ext xmlns:c16="http://schemas.microsoft.com/office/drawing/2014/chart" uri="{C3380CC4-5D6E-409C-BE32-E72D297353CC}">
              <c16:uniqueId val="{00000001-3C39-4473-992B-432B115E841E}"/>
            </c:ext>
          </c:extLst>
        </c:ser>
        <c:dLbls>
          <c:dLblPos val="ctr"/>
          <c:showLegendKey val="0"/>
          <c:showVal val="1"/>
          <c:showCatName val="0"/>
          <c:showSerName val="0"/>
          <c:showPercent val="0"/>
          <c:showBubbleSize val="0"/>
        </c:dLbls>
        <c:gapWidth val="150"/>
        <c:overlap val="100"/>
        <c:axId val="583920536"/>
        <c:axId val="583919224"/>
      </c:barChart>
      <c:catAx>
        <c:axId val="58392053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583919224"/>
        <c:crosses val="autoZero"/>
        <c:auto val="1"/>
        <c:lblAlgn val="ctr"/>
        <c:lblOffset val="100"/>
        <c:noMultiLvlLbl val="0"/>
      </c:catAx>
      <c:valAx>
        <c:axId val="583919224"/>
        <c:scaling>
          <c:orientation val="minMax"/>
        </c:scaling>
        <c:delete val="1"/>
        <c:axPos val="b"/>
        <c:numFmt formatCode="0%" sourceLinked="1"/>
        <c:majorTickMark val="none"/>
        <c:minorTickMark val="none"/>
        <c:tickLblPos val="nextTo"/>
        <c:crossAx val="583920536"/>
        <c:crosses val="autoZero"/>
        <c:crossBetween val="between"/>
      </c:valAx>
      <c:spPr>
        <a:noFill/>
        <a:ln>
          <a:noFill/>
        </a:ln>
        <a:effectLst/>
      </c:spPr>
    </c:plotArea>
    <c:legend>
      <c:legendPos val="b"/>
      <c:layout>
        <c:manualLayout>
          <c:xMode val="edge"/>
          <c:yMode val="edge"/>
          <c:x val="9.8005428690722513E-2"/>
          <c:y val="0.7906282029445425"/>
          <c:w val="0.79806927576166387"/>
          <c:h val="0.11449740477449777"/>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20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Sheet1!$B$30</c:f>
              <c:strCache>
                <c:ptCount val="1"/>
                <c:pt idx="0">
                  <c:v>&lt;69mmol/mol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Sheet1!$A$31:$A$32</c:f>
              <c:strCache>
                <c:ptCount val="2"/>
                <c:pt idx="0">
                  <c:v>Intervention group</c:v>
                </c:pt>
                <c:pt idx="1">
                  <c:v>Baseline</c:v>
                </c:pt>
              </c:strCache>
            </c:strRef>
          </c:cat>
          <c:val>
            <c:numRef>
              <c:f>Sheet1!$B$31:$B$32</c:f>
              <c:numCache>
                <c:formatCode>0%</c:formatCode>
                <c:ptCount val="2"/>
                <c:pt idx="0">
                  <c:v>0.9</c:v>
                </c:pt>
                <c:pt idx="1">
                  <c:v>0.56999999999999995</c:v>
                </c:pt>
              </c:numCache>
            </c:numRef>
          </c:val>
          <c:extLst>
            <c:ext xmlns:c16="http://schemas.microsoft.com/office/drawing/2014/chart" uri="{C3380CC4-5D6E-409C-BE32-E72D297353CC}">
              <c16:uniqueId val="{00000000-5E9E-496A-B4D9-1C9A0478E6D1}"/>
            </c:ext>
          </c:extLst>
        </c:ser>
        <c:ser>
          <c:idx val="1"/>
          <c:order val="1"/>
          <c:tx>
            <c:strRef>
              <c:f>Sheet1!$C$30</c:f>
              <c:strCache>
                <c:ptCount val="1"/>
                <c:pt idx="0">
                  <c:v> ≥69mmol/mol</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Sheet1!$A$31:$A$32</c:f>
              <c:strCache>
                <c:ptCount val="2"/>
                <c:pt idx="0">
                  <c:v>Intervention group</c:v>
                </c:pt>
                <c:pt idx="1">
                  <c:v>Baseline</c:v>
                </c:pt>
              </c:strCache>
            </c:strRef>
          </c:cat>
          <c:val>
            <c:numRef>
              <c:f>Sheet1!$C$31:$C$32</c:f>
              <c:numCache>
                <c:formatCode>0%</c:formatCode>
                <c:ptCount val="2"/>
                <c:pt idx="0">
                  <c:v>0.1</c:v>
                </c:pt>
                <c:pt idx="1">
                  <c:v>0.43</c:v>
                </c:pt>
              </c:numCache>
            </c:numRef>
          </c:val>
          <c:extLst>
            <c:ext xmlns:c16="http://schemas.microsoft.com/office/drawing/2014/chart" uri="{C3380CC4-5D6E-409C-BE32-E72D297353CC}">
              <c16:uniqueId val="{00000001-5E9E-496A-B4D9-1C9A0478E6D1}"/>
            </c:ext>
          </c:extLst>
        </c:ser>
        <c:dLbls>
          <c:dLblPos val="ctr"/>
          <c:showLegendKey val="0"/>
          <c:showVal val="1"/>
          <c:showCatName val="0"/>
          <c:showSerName val="0"/>
          <c:showPercent val="0"/>
          <c:showBubbleSize val="0"/>
        </c:dLbls>
        <c:gapWidth val="150"/>
        <c:overlap val="100"/>
        <c:axId val="577970936"/>
        <c:axId val="577973560"/>
      </c:barChart>
      <c:catAx>
        <c:axId val="57797093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577973560"/>
        <c:crosses val="autoZero"/>
        <c:auto val="1"/>
        <c:lblAlgn val="ctr"/>
        <c:lblOffset val="100"/>
        <c:noMultiLvlLbl val="0"/>
      </c:catAx>
      <c:valAx>
        <c:axId val="577973560"/>
        <c:scaling>
          <c:orientation val="minMax"/>
        </c:scaling>
        <c:delete val="1"/>
        <c:axPos val="b"/>
        <c:numFmt formatCode="0%" sourceLinked="1"/>
        <c:majorTickMark val="none"/>
        <c:minorTickMark val="none"/>
        <c:tickLblPos val="nextTo"/>
        <c:crossAx val="577970936"/>
        <c:crosses val="autoZero"/>
        <c:crossBetween val="between"/>
      </c:valAx>
      <c:spPr>
        <a:noFill/>
        <a:ln>
          <a:noFill/>
        </a:ln>
        <a:effectLst/>
      </c:spPr>
    </c:plotArea>
    <c:legend>
      <c:legendPos val="b"/>
      <c:layout>
        <c:manualLayout>
          <c:xMode val="edge"/>
          <c:yMode val="edge"/>
          <c:x val="0.21278211539229516"/>
          <c:y val="0.78153403893740536"/>
          <c:w val="0.56769581986752016"/>
          <c:h val="0.11529122415967802"/>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2000"/>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Sheet1!$C$26</c:f>
              <c:strCache>
                <c:ptCount val="1"/>
                <c:pt idx="0">
                  <c:v>≤7/10</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Sheet1!$B$27:$B$28</c:f>
              <c:strCache>
                <c:ptCount val="2"/>
                <c:pt idx="0">
                  <c:v>After 1 month</c:v>
                </c:pt>
                <c:pt idx="1">
                  <c:v>Baseline</c:v>
                </c:pt>
              </c:strCache>
            </c:strRef>
          </c:cat>
          <c:val>
            <c:numRef>
              <c:f>Sheet1!$C$27:$C$28</c:f>
              <c:numCache>
                <c:formatCode>0%</c:formatCode>
                <c:ptCount val="2"/>
                <c:pt idx="0">
                  <c:v>0.69</c:v>
                </c:pt>
                <c:pt idx="1">
                  <c:v>0.32</c:v>
                </c:pt>
              </c:numCache>
            </c:numRef>
          </c:val>
          <c:extLst>
            <c:ext xmlns:c16="http://schemas.microsoft.com/office/drawing/2014/chart" uri="{C3380CC4-5D6E-409C-BE32-E72D297353CC}">
              <c16:uniqueId val="{00000000-90CA-4AFA-A9B4-2377945D2871}"/>
            </c:ext>
          </c:extLst>
        </c:ser>
        <c:ser>
          <c:idx val="1"/>
          <c:order val="1"/>
          <c:tx>
            <c:strRef>
              <c:f>Sheet1!$D$26</c:f>
              <c:strCache>
                <c:ptCount val="1"/>
                <c:pt idx="0">
                  <c:v>≥8/10</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Sheet1!$B$27:$B$28</c:f>
              <c:strCache>
                <c:ptCount val="2"/>
                <c:pt idx="0">
                  <c:v>After 1 month</c:v>
                </c:pt>
                <c:pt idx="1">
                  <c:v>Baseline</c:v>
                </c:pt>
              </c:strCache>
            </c:strRef>
          </c:cat>
          <c:val>
            <c:numRef>
              <c:f>Sheet1!$D$27:$D$28</c:f>
              <c:numCache>
                <c:formatCode>0%</c:formatCode>
                <c:ptCount val="2"/>
                <c:pt idx="0">
                  <c:v>0.31</c:v>
                </c:pt>
                <c:pt idx="1">
                  <c:v>0.68</c:v>
                </c:pt>
              </c:numCache>
            </c:numRef>
          </c:val>
          <c:extLst>
            <c:ext xmlns:c16="http://schemas.microsoft.com/office/drawing/2014/chart" uri="{C3380CC4-5D6E-409C-BE32-E72D297353CC}">
              <c16:uniqueId val="{00000001-90CA-4AFA-A9B4-2377945D2871}"/>
            </c:ext>
          </c:extLst>
        </c:ser>
        <c:dLbls>
          <c:showLegendKey val="0"/>
          <c:showVal val="0"/>
          <c:showCatName val="0"/>
          <c:showSerName val="0"/>
          <c:showPercent val="0"/>
          <c:showBubbleSize val="0"/>
        </c:dLbls>
        <c:gapWidth val="150"/>
        <c:overlap val="100"/>
        <c:axId val="783604824"/>
        <c:axId val="783607776"/>
        <c:extLst>
          <c:ext xmlns:c15="http://schemas.microsoft.com/office/drawing/2012/chart" uri="{02D57815-91ED-43cb-92C2-25804820EDAC}">
            <c15:filteredBarSeries>
              <c15:ser>
                <c:idx val="2"/>
                <c:order val="2"/>
                <c:tx>
                  <c:strRef>
                    <c:extLst>
                      <c:ext uri="{02D57815-91ED-43cb-92C2-25804820EDAC}">
                        <c15:formulaRef>
                          <c15:sqref>Sheet1!$E$26</c15:sqref>
                        </c15:formulaRef>
                      </c:ext>
                    </c:extLst>
                    <c:strCache>
                      <c:ptCount val="1"/>
                    </c:strCache>
                  </c:strRef>
                </c:tx>
                <c:spPr>
                  <a:solidFill>
                    <a:schemeClr val="accent3"/>
                  </a:solidFill>
                  <a:ln>
                    <a:noFill/>
                  </a:ln>
                  <a:effectLst/>
                </c:spPr>
                <c:invertIfNegative val="0"/>
                <c:cat>
                  <c:strRef>
                    <c:extLst>
                      <c:ext uri="{02D57815-91ED-43cb-92C2-25804820EDAC}">
                        <c15:formulaRef>
                          <c15:sqref>Sheet1!$B$27:$B$28</c15:sqref>
                        </c15:formulaRef>
                      </c:ext>
                    </c:extLst>
                    <c:strCache>
                      <c:ptCount val="2"/>
                      <c:pt idx="0">
                        <c:v>After 1 month</c:v>
                      </c:pt>
                      <c:pt idx="1">
                        <c:v>Baseline</c:v>
                      </c:pt>
                    </c:strCache>
                  </c:strRef>
                </c:cat>
                <c:val>
                  <c:numRef>
                    <c:extLst>
                      <c:ext uri="{02D57815-91ED-43cb-92C2-25804820EDAC}">
                        <c15:formulaRef>
                          <c15:sqref>Sheet1!$E$27:$E$28</c15:sqref>
                        </c15:formulaRef>
                      </c:ext>
                    </c:extLst>
                    <c:numCache>
                      <c:formatCode>General</c:formatCode>
                      <c:ptCount val="2"/>
                    </c:numCache>
                  </c:numRef>
                </c:val>
                <c:extLst>
                  <c:ext xmlns:c16="http://schemas.microsoft.com/office/drawing/2014/chart" uri="{C3380CC4-5D6E-409C-BE32-E72D297353CC}">
                    <c16:uniqueId val="{00000002-90CA-4AFA-A9B4-2377945D2871}"/>
                  </c:ext>
                </c:extLst>
              </c15:ser>
            </c15:filteredBarSeries>
          </c:ext>
        </c:extLst>
      </c:barChart>
      <c:catAx>
        <c:axId val="78360482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783607776"/>
        <c:crosses val="autoZero"/>
        <c:auto val="1"/>
        <c:lblAlgn val="ctr"/>
        <c:lblOffset val="100"/>
        <c:noMultiLvlLbl val="0"/>
      </c:catAx>
      <c:valAx>
        <c:axId val="783607776"/>
        <c:scaling>
          <c:orientation val="minMax"/>
        </c:scaling>
        <c:delete val="1"/>
        <c:axPos val="b"/>
        <c:numFmt formatCode="0%" sourceLinked="1"/>
        <c:majorTickMark val="none"/>
        <c:minorTickMark val="none"/>
        <c:tickLblPos val="nextTo"/>
        <c:crossAx val="783604824"/>
        <c:crosses val="autoZero"/>
        <c:crossBetween val="between"/>
      </c:valAx>
      <c:spPr>
        <a:noFill/>
        <a:ln>
          <a:noFill/>
        </a:ln>
        <a:effectLst/>
      </c:spPr>
    </c:plotArea>
    <c:legend>
      <c:legendPos val="b"/>
      <c:layout>
        <c:manualLayout>
          <c:xMode val="edge"/>
          <c:yMode val="edge"/>
          <c:x val="0.35174528294506996"/>
          <c:y val="0.78660037757215961"/>
          <c:w val="0.30373451679103869"/>
          <c:h val="0.10356044870815996"/>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2000"/>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Sheet1!$B$12</c:f>
              <c:strCache>
                <c:ptCount val="1"/>
                <c:pt idx="0">
                  <c:v>≥60mmol/mol at baseline</c:v>
                </c:pt>
              </c:strCache>
            </c:strRef>
          </c:tx>
          <c:spPr>
            <a:solidFill>
              <a:schemeClr val="accent1"/>
            </a:solidFill>
            <a:ln>
              <a:noFill/>
            </a:ln>
            <a:effectLst/>
          </c:spPr>
          <c:invertIfNegative val="0"/>
          <c:cat>
            <c:strRef>
              <c:f>Sheet1!$A$13:$A$14</c:f>
              <c:strCache>
                <c:ptCount val="2"/>
                <c:pt idx="0">
                  <c:v>3 months</c:v>
                </c:pt>
                <c:pt idx="1">
                  <c:v>6 months</c:v>
                </c:pt>
              </c:strCache>
            </c:strRef>
          </c:cat>
          <c:val>
            <c:numRef>
              <c:f>Sheet1!$B$13:$B$14</c:f>
              <c:numCache>
                <c:formatCode>General</c:formatCode>
                <c:ptCount val="2"/>
                <c:pt idx="0">
                  <c:v>18</c:v>
                </c:pt>
                <c:pt idx="1">
                  <c:v>28</c:v>
                </c:pt>
              </c:numCache>
            </c:numRef>
          </c:val>
          <c:extLst>
            <c:ext xmlns:c16="http://schemas.microsoft.com/office/drawing/2014/chart" uri="{C3380CC4-5D6E-409C-BE32-E72D297353CC}">
              <c16:uniqueId val="{00000000-A344-4CF1-8CF1-FDDE8DD3C5B6}"/>
            </c:ext>
          </c:extLst>
        </c:ser>
        <c:ser>
          <c:idx val="1"/>
          <c:order val="1"/>
          <c:tx>
            <c:strRef>
              <c:f>Sheet1!$C$12</c:f>
              <c:strCache>
                <c:ptCount val="1"/>
                <c:pt idx="0">
                  <c:v>≥69mmol/mol at baseline</c:v>
                </c:pt>
              </c:strCache>
            </c:strRef>
          </c:tx>
          <c:spPr>
            <a:solidFill>
              <a:schemeClr val="accent2"/>
            </a:solidFill>
            <a:ln>
              <a:noFill/>
            </a:ln>
            <a:effectLst/>
          </c:spPr>
          <c:invertIfNegative val="0"/>
          <c:cat>
            <c:strRef>
              <c:f>Sheet1!$A$13:$A$14</c:f>
              <c:strCache>
                <c:ptCount val="2"/>
                <c:pt idx="0">
                  <c:v>3 months</c:v>
                </c:pt>
                <c:pt idx="1">
                  <c:v>6 months</c:v>
                </c:pt>
              </c:strCache>
            </c:strRef>
          </c:cat>
          <c:val>
            <c:numRef>
              <c:f>Sheet1!$C$13:$C$14</c:f>
              <c:numCache>
                <c:formatCode>General</c:formatCode>
                <c:ptCount val="2"/>
                <c:pt idx="0">
                  <c:v>23</c:v>
                </c:pt>
                <c:pt idx="1">
                  <c:v>38</c:v>
                </c:pt>
              </c:numCache>
            </c:numRef>
          </c:val>
          <c:extLst>
            <c:ext xmlns:c16="http://schemas.microsoft.com/office/drawing/2014/chart" uri="{C3380CC4-5D6E-409C-BE32-E72D297353CC}">
              <c16:uniqueId val="{00000001-A344-4CF1-8CF1-FDDE8DD3C5B6}"/>
            </c:ext>
          </c:extLst>
        </c:ser>
        <c:dLbls>
          <c:showLegendKey val="0"/>
          <c:showVal val="0"/>
          <c:showCatName val="0"/>
          <c:showSerName val="0"/>
          <c:showPercent val="0"/>
          <c:showBubbleSize val="0"/>
        </c:dLbls>
        <c:gapWidth val="150"/>
        <c:axId val="483034088"/>
        <c:axId val="483040976"/>
      </c:barChart>
      <c:catAx>
        <c:axId val="4830340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483040976"/>
        <c:crosses val="autoZero"/>
        <c:auto val="1"/>
        <c:lblAlgn val="ctr"/>
        <c:lblOffset val="100"/>
        <c:noMultiLvlLbl val="0"/>
      </c:catAx>
      <c:valAx>
        <c:axId val="483040976"/>
        <c:scaling>
          <c:orientation val="minMax"/>
        </c:scaling>
        <c:delete val="0"/>
        <c:axPos val="l"/>
        <c:title>
          <c:tx>
            <c:rich>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GB"/>
                  <a:t>mmol/mol reduction</a:t>
                </a:r>
              </a:p>
            </c:rich>
          </c:tx>
          <c:overlay val="0"/>
          <c:spPr>
            <a:noFill/>
            <a:ln>
              <a:noFill/>
            </a:ln>
            <a:effectLst/>
          </c:spPr>
          <c:txPr>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483034088"/>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20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showDLblsOverMax val="0"/>
  </c:chart>
  <c:spPr>
    <a:noFill/>
    <a:ln>
      <a:noFill/>
    </a:ln>
    <a:effectLst/>
  </c:spPr>
  <c:txPr>
    <a:bodyPr/>
    <a:lstStyle/>
    <a:p>
      <a:pPr>
        <a:defRPr sz="20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10282" y="4954765"/>
            <a:ext cx="36383199" cy="10540259"/>
          </a:xfrm>
        </p:spPr>
        <p:txBody>
          <a:bodyPr anchor="b"/>
          <a:lstStyle>
            <a:lvl1pPr algn="ctr">
              <a:defRPr sz="26488"/>
            </a:lvl1pPr>
          </a:lstStyle>
          <a:p>
            <a:r>
              <a:rPr lang="en-US"/>
              <a:t>Click to edit Master title style</a:t>
            </a:r>
            <a:endParaRPr lang="en-US" dirty="0"/>
          </a:p>
        </p:txBody>
      </p:sp>
      <p:sp>
        <p:nvSpPr>
          <p:cNvPr id="3" name="Subtitle 2"/>
          <p:cNvSpPr>
            <a:spLocks noGrp="1"/>
          </p:cNvSpPr>
          <p:nvPr>
            <p:ph type="subTitle" idx="1"/>
          </p:nvPr>
        </p:nvSpPr>
        <p:spPr>
          <a:xfrm>
            <a:off x="5350471" y="15901497"/>
            <a:ext cx="32102822" cy="7309499"/>
          </a:xfrm>
        </p:spPr>
        <p:txBody>
          <a:bodyPr/>
          <a:lstStyle>
            <a:lvl1pPr marL="0" indent="0" algn="ctr">
              <a:buNone/>
              <a:defRPr sz="10595"/>
            </a:lvl1pPr>
            <a:lvl2pPr marL="2018355" indent="0" algn="ctr">
              <a:buNone/>
              <a:defRPr sz="8829"/>
            </a:lvl2pPr>
            <a:lvl3pPr marL="4036710" indent="0" algn="ctr">
              <a:buNone/>
              <a:defRPr sz="7946"/>
            </a:lvl3pPr>
            <a:lvl4pPr marL="6055065" indent="0" algn="ctr">
              <a:buNone/>
              <a:defRPr sz="7063"/>
            </a:lvl4pPr>
            <a:lvl5pPr marL="8073420" indent="0" algn="ctr">
              <a:buNone/>
              <a:defRPr sz="7063"/>
            </a:lvl5pPr>
            <a:lvl6pPr marL="10091776" indent="0" algn="ctr">
              <a:buNone/>
              <a:defRPr sz="7063"/>
            </a:lvl6pPr>
            <a:lvl7pPr marL="12110131" indent="0" algn="ctr">
              <a:buNone/>
              <a:defRPr sz="7063"/>
            </a:lvl7pPr>
            <a:lvl8pPr marL="14128486" indent="0" algn="ctr">
              <a:buNone/>
              <a:defRPr sz="7063"/>
            </a:lvl8pPr>
            <a:lvl9pPr marL="16146841" indent="0" algn="ctr">
              <a:buNone/>
              <a:defRPr sz="7063"/>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3FD0531-FD8E-49FD-AECE-6D645B7A42A5}" type="datetimeFigureOut">
              <a:rPr lang="en-GB" smtClean="0"/>
              <a:t>20/04/2023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EFEC6CF-57B2-4E7E-BA78-40A070C0698F}" type="slidenum">
              <a:rPr lang="en-GB" smtClean="0"/>
              <a:t>‹#›</a:t>
            </a:fld>
            <a:endParaRPr lang="en-GB"/>
          </a:p>
        </p:txBody>
      </p:sp>
    </p:spTree>
    <p:extLst>
      <p:ext uri="{BB962C8B-B14F-4D97-AF65-F5344CB8AC3E}">
        <p14:creationId xmlns:p14="http://schemas.microsoft.com/office/powerpoint/2010/main" val="39675197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FD0531-FD8E-49FD-AECE-6D645B7A42A5}" type="datetimeFigureOut">
              <a:rPr lang="en-GB" smtClean="0"/>
              <a:t>20/04/2023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EFEC6CF-57B2-4E7E-BA78-40A070C0698F}" type="slidenum">
              <a:rPr lang="en-GB" smtClean="0"/>
              <a:t>‹#›</a:t>
            </a:fld>
            <a:endParaRPr lang="en-GB"/>
          </a:p>
        </p:txBody>
      </p:sp>
    </p:spTree>
    <p:extLst>
      <p:ext uri="{BB962C8B-B14F-4D97-AF65-F5344CB8AC3E}">
        <p14:creationId xmlns:p14="http://schemas.microsoft.com/office/powerpoint/2010/main" val="534831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0631445" y="1611875"/>
            <a:ext cx="9229561" cy="256568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42761" y="1611875"/>
            <a:ext cx="27153637" cy="256568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FD0531-FD8E-49FD-AECE-6D645B7A42A5}" type="datetimeFigureOut">
              <a:rPr lang="en-GB" smtClean="0"/>
              <a:t>20/04/2023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EFEC6CF-57B2-4E7E-BA78-40A070C0698F}" type="slidenum">
              <a:rPr lang="en-GB" smtClean="0"/>
              <a:t>‹#›</a:t>
            </a:fld>
            <a:endParaRPr lang="en-GB"/>
          </a:p>
        </p:txBody>
      </p:sp>
    </p:spTree>
    <p:extLst>
      <p:ext uri="{BB962C8B-B14F-4D97-AF65-F5344CB8AC3E}">
        <p14:creationId xmlns:p14="http://schemas.microsoft.com/office/powerpoint/2010/main" val="19414824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FD0531-FD8E-49FD-AECE-6D645B7A42A5}" type="datetimeFigureOut">
              <a:rPr lang="en-GB" smtClean="0"/>
              <a:t>20/04/2023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EFEC6CF-57B2-4E7E-BA78-40A070C0698F}" type="slidenum">
              <a:rPr lang="en-GB" smtClean="0"/>
              <a:t>‹#›</a:t>
            </a:fld>
            <a:endParaRPr lang="en-GB"/>
          </a:p>
        </p:txBody>
      </p:sp>
    </p:spTree>
    <p:extLst>
      <p:ext uri="{BB962C8B-B14F-4D97-AF65-F5344CB8AC3E}">
        <p14:creationId xmlns:p14="http://schemas.microsoft.com/office/powerpoint/2010/main" val="25277204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20467" y="7547788"/>
            <a:ext cx="36918246" cy="12593645"/>
          </a:xfrm>
        </p:spPr>
        <p:txBody>
          <a:bodyPr anchor="b"/>
          <a:lstStyle>
            <a:lvl1pPr>
              <a:defRPr sz="26488"/>
            </a:lvl1pPr>
          </a:lstStyle>
          <a:p>
            <a:r>
              <a:rPr lang="en-US"/>
              <a:t>Click to edit Master title style</a:t>
            </a:r>
            <a:endParaRPr lang="en-US" dirty="0"/>
          </a:p>
        </p:txBody>
      </p:sp>
      <p:sp>
        <p:nvSpPr>
          <p:cNvPr id="3" name="Text Placeholder 2"/>
          <p:cNvSpPr>
            <a:spLocks noGrp="1"/>
          </p:cNvSpPr>
          <p:nvPr>
            <p:ph type="body" idx="1"/>
          </p:nvPr>
        </p:nvSpPr>
        <p:spPr>
          <a:xfrm>
            <a:off x="2920467" y="20260574"/>
            <a:ext cx="36918246" cy="6622701"/>
          </a:xfrm>
        </p:spPr>
        <p:txBody>
          <a:bodyPr/>
          <a:lstStyle>
            <a:lvl1pPr marL="0" indent="0">
              <a:buNone/>
              <a:defRPr sz="10595">
                <a:solidFill>
                  <a:schemeClr val="tx1"/>
                </a:solidFill>
              </a:defRPr>
            </a:lvl1pPr>
            <a:lvl2pPr marL="2018355" indent="0">
              <a:buNone/>
              <a:defRPr sz="8829">
                <a:solidFill>
                  <a:schemeClr val="tx1">
                    <a:tint val="75000"/>
                  </a:schemeClr>
                </a:solidFill>
              </a:defRPr>
            </a:lvl2pPr>
            <a:lvl3pPr marL="4036710" indent="0">
              <a:buNone/>
              <a:defRPr sz="7946">
                <a:solidFill>
                  <a:schemeClr val="tx1">
                    <a:tint val="75000"/>
                  </a:schemeClr>
                </a:solidFill>
              </a:defRPr>
            </a:lvl3pPr>
            <a:lvl4pPr marL="6055065" indent="0">
              <a:buNone/>
              <a:defRPr sz="7063">
                <a:solidFill>
                  <a:schemeClr val="tx1">
                    <a:tint val="75000"/>
                  </a:schemeClr>
                </a:solidFill>
              </a:defRPr>
            </a:lvl4pPr>
            <a:lvl5pPr marL="8073420" indent="0">
              <a:buNone/>
              <a:defRPr sz="7063">
                <a:solidFill>
                  <a:schemeClr val="tx1">
                    <a:tint val="75000"/>
                  </a:schemeClr>
                </a:solidFill>
              </a:defRPr>
            </a:lvl5pPr>
            <a:lvl6pPr marL="10091776" indent="0">
              <a:buNone/>
              <a:defRPr sz="7063">
                <a:solidFill>
                  <a:schemeClr val="tx1">
                    <a:tint val="75000"/>
                  </a:schemeClr>
                </a:solidFill>
              </a:defRPr>
            </a:lvl6pPr>
            <a:lvl7pPr marL="12110131" indent="0">
              <a:buNone/>
              <a:defRPr sz="7063">
                <a:solidFill>
                  <a:schemeClr val="tx1">
                    <a:tint val="75000"/>
                  </a:schemeClr>
                </a:solidFill>
              </a:defRPr>
            </a:lvl7pPr>
            <a:lvl8pPr marL="14128486" indent="0">
              <a:buNone/>
              <a:defRPr sz="7063">
                <a:solidFill>
                  <a:schemeClr val="tx1">
                    <a:tint val="75000"/>
                  </a:schemeClr>
                </a:solidFill>
              </a:defRPr>
            </a:lvl8pPr>
            <a:lvl9pPr marL="16146841" indent="0">
              <a:buNone/>
              <a:defRPr sz="706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3FD0531-FD8E-49FD-AECE-6D645B7A42A5}" type="datetimeFigureOut">
              <a:rPr lang="en-GB" smtClean="0"/>
              <a:t>20/04/2023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EFEC6CF-57B2-4E7E-BA78-40A070C0698F}" type="slidenum">
              <a:rPr lang="en-GB" smtClean="0"/>
              <a:t>‹#›</a:t>
            </a:fld>
            <a:endParaRPr lang="en-GB"/>
          </a:p>
        </p:txBody>
      </p:sp>
    </p:spTree>
    <p:extLst>
      <p:ext uri="{BB962C8B-B14F-4D97-AF65-F5344CB8AC3E}">
        <p14:creationId xmlns:p14="http://schemas.microsoft.com/office/powerpoint/2010/main" val="36737850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942759" y="8059374"/>
            <a:ext cx="18191599" cy="192093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1669405" y="8059374"/>
            <a:ext cx="18191599" cy="192093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3FD0531-FD8E-49FD-AECE-6D645B7A42A5}" type="datetimeFigureOut">
              <a:rPr lang="en-GB" smtClean="0"/>
              <a:t>20/04/2023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EFEC6CF-57B2-4E7E-BA78-40A070C0698F}" type="slidenum">
              <a:rPr lang="en-GB" smtClean="0"/>
              <a:t>‹#›</a:t>
            </a:fld>
            <a:endParaRPr lang="en-GB"/>
          </a:p>
        </p:txBody>
      </p:sp>
    </p:spTree>
    <p:extLst>
      <p:ext uri="{BB962C8B-B14F-4D97-AF65-F5344CB8AC3E}">
        <p14:creationId xmlns:p14="http://schemas.microsoft.com/office/powerpoint/2010/main" val="33994752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948334" y="1611882"/>
            <a:ext cx="36918246" cy="5851808"/>
          </a:xfrm>
        </p:spPr>
        <p:txBody>
          <a:bodyPr/>
          <a:lstStyle/>
          <a:p>
            <a:r>
              <a:rPr lang="en-US"/>
              <a:t>Click to edit Master title style</a:t>
            </a:r>
            <a:endParaRPr lang="en-US" dirty="0"/>
          </a:p>
        </p:txBody>
      </p:sp>
      <p:sp>
        <p:nvSpPr>
          <p:cNvPr id="3" name="Text Placeholder 2"/>
          <p:cNvSpPr>
            <a:spLocks noGrp="1"/>
          </p:cNvSpPr>
          <p:nvPr>
            <p:ph type="body" idx="1"/>
          </p:nvPr>
        </p:nvSpPr>
        <p:spPr>
          <a:xfrm>
            <a:off x="2948339" y="7421634"/>
            <a:ext cx="18107995" cy="3637228"/>
          </a:xfrm>
        </p:spPr>
        <p:txBody>
          <a:bodyPr anchor="b"/>
          <a:lstStyle>
            <a:lvl1pPr marL="0" indent="0">
              <a:buNone/>
              <a:defRPr sz="10595" b="1"/>
            </a:lvl1pPr>
            <a:lvl2pPr marL="2018355" indent="0">
              <a:buNone/>
              <a:defRPr sz="8829" b="1"/>
            </a:lvl2pPr>
            <a:lvl3pPr marL="4036710" indent="0">
              <a:buNone/>
              <a:defRPr sz="7946" b="1"/>
            </a:lvl3pPr>
            <a:lvl4pPr marL="6055065" indent="0">
              <a:buNone/>
              <a:defRPr sz="7063" b="1"/>
            </a:lvl4pPr>
            <a:lvl5pPr marL="8073420" indent="0">
              <a:buNone/>
              <a:defRPr sz="7063" b="1"/>
            </a:lvl5pPr>
            <a:lvl6pPr marL="10091776" indent="0">
              <a:buNone/>
              <a:defRPr sz="7063" b="1"/>
            </a:lvl6pPr>
            <a:lvl7pPr marL="12110131" indent="0">
              <a:buNone/>
              <a:defRPr sz="7063" b="1"/>
            </a:lvl7pPr>
            <a:lvl8pPr marL="14128486" indent="0">
              <a:buNone/>
              <a:defRPr sz="7063" b="1"/>
            </a:lvl8pPr>
            <a:lvl9pPr marL="16146841" indent="0">
              <a:buNone/>
              <a:defRPr sz="7063" b="1"/>
            </a:lvl9pPr>
          </a:lstStyle>
          <a:p>
            <a:pPr lvl="0"/>
            <a:r>
              <a:rPr lang="en-US"/>
              <a:t>Click to edit Master text styles</a:t>
            </a:r>
          </a:p>
        </p:txBody>
      </p:sp>
      <p:sp>
        <p:nvSpPr>
          <p:cNvPr id="4" name="Content Placeholder 3"/>
          <p:cNvSpPr>
            <a:spLocks noGrp="1"/>
          </p:cNvSpPr>
          <p:nvPr>
            <p:ph sz="half" idx="2"/>
          </p:nvPr>
        </p:nvSpPr>
        <p:spPr>
          <a:xfrm>
            <a:off x="2948339" y="11058863"/>
            <a:ext cx="18107995" cy="162659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1669408" y="7421634"/>
            <a:ext cx="18197174" cy="3637228"/>
          </a:xfrm>
        </p:spPr>
        <p:txBody>
          <a:bodyPr anchor="b"/>
          <a:lstStyle>
            <a:lvl1pPr marL="0" indent="0">
              <a:buNone/>
              <a:defRPr sz="10595" b="1"/>
            </a:lvl1pPr>
            <a:lvl2pPr marL="2018355" indent="0">
              <a:buNone/>
              <a:defRPr sz="8829" b="1"/>
            </a:lvl2pPr>
            <a:lvl3pPr marL="4036710" indent="0">
              <a:buNone/>
              <a:defRPr sz="7946" b="1"/>
            </a:lvl3pPr>
            <a:lvl4pPr marL="6055065" indent="0">
              <a:buNone/>
              <a:defRPr sz="7063" b="1"/>
            </a:lvl4pPr>
            <a:lvl5pPr marL="8073420" indent="0">
              <a:buNone/>
              <a:defRPr sz="7063" b="1"/>
            </a:lvl5pPr>
            <a:lvl6pPr marL="10091776" indent="0">
              <a:buNone/>
              <a:defRPr sz="7063" b="1"/>
            </a:lvl6pPr>
            <a:lvl7pPr marL="12110131" indent="0">
              <a:buNone/>
              <a:defRPr sz="7063" b="1"/>
            </a:lvl7pPr>
            <a:lvl8pPr marL="14128486" indent="0">
              <a:buNone/>
              <a:defRPr sz="7063" b="1"/>
            </a:lvl8pPr>
            <a:lvl9pPr marL="16146841" indent="0">
              <a:buNone/>
              <a:defRPr sz="7063" b="1"/>
            </a:lvl9pPr>
          </a:lstStyle>
          <a:p>
            <a:pPr lvl="0"/>
            <a:r>
              <a:rPr lang="en-US"/>
              <a:t>Click to edit Master text styles</a:t>
            </a:r>
          </a:p>
        </p:txBody>
      </p:sp>
      <p:sp>
        <p:nvSpPr>
          <p:cNvPr id="6" name="Content Placeholder 5"/>
          <p:cNvSpPr>
            <a:spLocks noGrp="1"/>
          </p:cNvSpPr>
          <p:nvPr>
            <p:ph sz="quarter" idx="4"/>
          </p:nvPr>
        </p:nvSpPr>
        <p:spPr>
          <a:xfrm>
            <a:off x="21669408" y="11058863"/>
            <a:ext cx="18197174" cy="162659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3FD0531-FD8E-49FD-AECE-6D645B7A42A5}" type="datetimeFigureOut">
              <a:rPr lang="en-GB" smtClean="0"/>
              <a:t>20/04/2023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EFEC6CF-57B2-4E7E-BA78-40A070C0698F}" type="slidenum">
              <a:rPr lang="en-GB" smtClean="0"/>
              <a:t>‹#›</a:t>
            </a:fld>
            <a:endParaRPr lang="en-GB"/>
          </a:p>
        </p:txBody>
      </p:sp>
    </p:spTree>
    <p:extLst>
      <p:ext uri="{BB962C8B-B14F-4D97-AF65-F5344CB8AC3E}">
        <p14:creationId xmlns:p14="http://schemas.microsoft.com/office/powerpoint/2010/main" val="32851906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3FD0531-FD8E-49FD-AECE-6D645B7A42A5}" type="datetimeFigureOut">
              <a:rPr lang="en-GB" smtClean="0"/>
              <a:t>20/04/2023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EFEC6CF-57B2-4E7E-BA78-40A070C0698F}" type="slidenum">
              <a:rPr lang="en-GB" smtClean="0"/>
              <a:t>‹#›</a:t>
            </a:fld>
            <a:endParaRPr lang="en-GB"/>
          </a:p>
        </p:txBody>
      </p:sp>
    </p:spTree>
    <p:extLst>
      <p:ext uri="{BB962C8B-B14F-4D97-AF65-F5344CB8AC3E}">
        <p14:creationId xmlns:p14="http://schemas.microsoft.com/office/powerpoint/2010/main" val="26150604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FD0531-FD8E-49FD-AECE-6D645B7A42A5}" type="datetimeFigureOut">
              <a:rPr lang="en-GB" smtClean="0"/>
              <a:t>20/04/2023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EFEC6CF-57B2-4E7E-BA78-40A070C0698F}" type="slidenum">
              <a:rPr lang="en-GB" smtClean="0"/>
              <a:t>‹#›</a:t>
            </a:fld>
            <a:endParaRPr lang="en-GB"/>
          </a:p>
        </p:txBody>
      </p:sp>
    </p:spTree>
    <p:extLst>
      <p:ext uri="{BB962C8B-B14F-4D97-AF65-F5344CB8AC3E}">
        <p14:creationId xmlns:p14="http://schemas.microsoft.com/office/powerpoint/2010/main" val="15697596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34" y="2018348"/>
            <a:ext cx="13805328" cy="7064216"/>
          </a:xfrm>
        </p:spPr>
        <p:txBody>
          <a:bodyPr anchor="b"/>
          <a:lstStyle>
            <a:lvl1pPr>
              <a:defRPr sz="14127"/>
            </a:lvl1pPr>
          </a:lstStyle>
          <a:p>
            <a:r>
              <a:rPr lang="en-US"/>
              <a:t>Click to edit Master title style</a:t>
            </a:r>
            <a:endParaRPr lang="en-US" dirty="0"/>
          </a:p>
        </p:txBody>
      </p:sp>
      <p:sp>
        <p:nvSpPr>
          <p:cNvPr id="3" name="Content Placeholder 2"/>
          <p:cNvSpPr>
            <a:spLocks noGrp="1"/>
          </p:cNvSpPr>
          <p:nvPr>
            <p:ph idx="1"/>
          </p:nvPr>
        </p:nvSpPr>
        <p:spPr>
          <a:xfrm>
            <a:off x="18197174" y="4359077"/>
            <a:ext cx="21669405" cy="21515024"/>
          </a:xfrm>
        </p:spPr>
        <p:txBody>
          <a:bodyPr/>
          <a:lstStyle>
            <a:lvl1pPr>
              <a:defRPr sz="14127"/>
            </a:lvl1pPr>
            <a:lvl2pPr>
              <a:defRPr sz="12361"/>
            </a:lvl2pPr>
            <a:lvl3pPr>
              <a:defRPr sz="10595"/>
            </a:lvl3pPr>
            <a:lvl4pPr>
              <a:defRPr sz="8829"/>
            </a:lvl4pPr>
            <a:lvl5pPr>
              <a:defRPr sz="8829"/>
            </a:lvl5pPr>
            <a:lvl6pPr>
              <a:defRPr sz="8829"/>
            </a:lvl6pPr>
            <a:lvl7pPr>
              <a:defRPr sz="8829"/>
            </a:lvl7pPr>
            <a:lvl8pPr>
              <a:defRPr sz="8829"/>
            </a:lvl8pPr>
            <a:lvl9pPr>
              <a:defRPr sz="882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948334" y="9082564"/>
            <a:ext cx="13805328" cy="16826573"/>
          </a:xfrm>
        </p:spPr>
        <p:txBody>
          <a:bodyPr/>
          <a:lstStyle>
            <a:lvl1pPr marL="0" indent="0">
              <a:buNone/>
              <a:defRPr sz="7063"/>
            </a:lvl1pPr>
            <a:lvl2pPr marL="2018355" indent="0">
              <a:buNone/>
              <a:defRPr sz="6180"/>
            </a:lvl2pPr>
            <a:lvl3pPr marL="4036710" indent="0">
              <a:buNone/>
              <a:defRPr sz="5298"/>
            </a:lvl3pPr>
            <a:lvl4pPr marL="6055065" indent="0">
              <a:buNone/>
              <a:defRPr sz="4415"/>
            </a:lvl4pPr>
            <a:lvl5pPr marL="8073420" indent="0">
              <a:buNone/>
              <a:defRPr sz="4415"/>
            </a:lvl5pPr>
            <a:lvl6pPr marL="10091776" indent="0">
              <a:buNone/>
              <a:defRPr sz="4415"/>
            </a:lvl6pPr>
            <a:lvl7pPr marL="12110131" indent="0">
              <a:buNone/>
              <a:defRPr sz="4415"/>
            </a:lvl7pPr>
            <a:lvl8pPr marL="14128486" indent="0">
              <a:buNone/>
              <a:defRPr sz="4415"/>
            </a:lvl8pPr>
            <a:lvl9pPr marL="16146841" indent="0">
              <a:buNone/>
              <a:defRPr sz="4415"/>
            </a:lvl9pPr>
          </a:lstStyle>
          <a:p>
            <a:pPr lvl="0"/>
            <a:r>
              <a:rPr lang="en-US"/>
              <a:t>Click to edit Master text styles</a:t>
            </a:r>
          </a:p>
        </p:txBody>
      </p:sp>
      <p:sp>
        <p:nvSpPr>
          <p:cNvPr id="5" name="Date Placeholder 4"/>
          <p:cNvSpPr>
            <a:spLocks noGrp="1"/>
          </p:cNvSpPr>
          <p:nvPr>
            <p:ph type="dt" sz="half" idx="10"/>
          </p:nvPr>
        </p:nvSpPr>
        <p:spPr/>
        <p:txBody>
          <a:bodyPr/>
          <a:lstStyle/>
          <a:p>
            <a:fld id="{03FD0531-FD8E-49FD-AECE-6D645B7A42A5}" type="datetimeFigureOut">
              <a:rPr lang="en-GB" smtClean="0"/>
              <a:t>20/04/2023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EFEC6CF-57B2-4E7E-BA78-40A070C0698F}" type="slidenum">
              <a:rPr lang="en-GB" smtClean="0"/>
              <a:t>‹#›</a:t>
            </a:fld>
            <a:endParaRPr lang="en-GB"/>
          </a:p>
        </p:txBody>
      </p:sp>
    </p:spTree>
    <p:extLst>
      <p:ext uri="{BB962C8B-B14F-4D97-AF65-F5344CB8AC3E}">
        <p14:creationId xmlns:p14="http://schemas.microsoft.com/office/powerpoint/2010/main" val="2353951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34" y="2018348"/>
            <a:ext cx="13805328" cy="7064216"/>
          </a:xfrm>
        </p:spPr>
        <p:txBody>
          <a:bodyPr anchor="b"/>
          <a:lstStyle>
            <a:lvl1pPr>
              <a:defRPr sz="14127"/>
            </a:lvl1pPr>
          </a:lstStyle>
          <a:p>
            <a:r>
              <a:rPr lang="en-US"/>
              <a:t>Click to edit Master title style</a:t>
            </a:r>
            <a:endParaRPr lang="en-US" dirty="0"/>
          </a:p>
        </p:txBody>
      </p:sp>
      <p:sp>
        <p:nvSpPr>
          <p:cNvPr id="3" name="Picture Placeholder 2"/>
          <p:cNvSpPr>
            <a:spLocks noGrp="1" noChangeAspect="1"/>
          </p:cNvSpPr>
          <p:nvPr>
            <p:ph type="pic" idx="1"/>
          </p:nvPr>
        </p:nvSpPr>
        <p:spPr>
          <a:xfrm>
            <a:off x="18197174" y="4359077"/>
            <a:ext cx="21669405" cy="21515024"/>
          </a:xfrm>
        </p:spPr>
        <p:txBody>
          <a:bodyPr anchor="t"/>
          <a:lstStyle>
            <a:lvl1pPr marL="0" indent="0">
              <a:buNone/>
              <a:defRPr sz="14127"/>
            </a:lvl1pPr>
            <a:lvl2pPr marL="2018355" indent="0">
              <a:buNone/>
              <a:defRPr sz="12361"/>
            </a:lvl2pPr>
            <a:lvl3pPr marL="4036710" indent="0">
              <a:buNone/>
              <a:defRPr sz="10595"/>
            </a:lvl3pPr>
            <a:lvl4pPr marL="6055065" indent="0">
              <a:buNone/>
              <a:defRPr sz="8829"/>
            </a:lvl4pPr>
            <a:lvl5pPr marL="8073420" indent="0">
              <a:buNone/>
              <a:defRPr sz="8829"/>
            </a:lvl5pPr>
            <a:lvl6pPr marL="10091776" indent="0">
              <a:buNone/>
              <a:defRPr sz="8829"/>
            </a:lvl6pPr>
            <a:lvl7pPr marL="12110131" indent="0">
              <a:buNone/>
              <a:defRPr sz="8829"/>
            </a:lvl7pPr>
            <a:lvl8pPr marL="14128486" indent="0">
              <a:buNone/>
              <a:defRPr sz="8829"/>
            </a:lvl8pPr>
            <a:lvl9pPr marL="16146841" indent="0">
              <a:buNone/>
              <a:defRPr sz="8829"/>
            </a:lvl9pPr>
          </a:lstStyle>
          <a:p>
            <a:r>
              <a:rPr lang="en-US"/>
              <a:t>Click icon to add picture</a:t>
            </a:r>
            <a:endParaRPr lang="en-US" dirty="0"/>
          </a:p>
        </p:txBody>
      </p:sp>
      <p:sp>
        <p:nvSpPr>
          <p:cNvPr id="4" name="Text Placeholder 3"/>
          <p:cNvSpPr>
            <a:spLocks noGrp="1"/>
          </p:cNvSpPr>
          <p:nvPr>
            <p:ph type="body" sz="half" idx="2"/>
          </p:nvPr>
        </p:nvSpPr>
        <p:spPr>
          <a:xfrm>
            <a:off x="2948334" y="9082564"/>
            <a:ext cx="13805328" cy="16826573"/>
          </a:xfrm>
        </p:spPr>
        <p:txBody>
          <a:bodyPr/>
          <a:lstStyle>
            <a:lvl1pPr marL="0" indent="0">
              <a:buNone/>
              <a:defRPr sz="7063"/>
            </a:lvl1pPr>
            <a:lvl2pPr marL="2018355" indent="0">
              <a:buNone/>
              <a:defRPr sz="6180"/>
            </a:lvl2pPr>
            <a:lvl3pPr marL="4036710" indent="0">
              <a:buNone/>
              <a:defRPr sz="5298"/>
            </a:lvl3pPr>
            <a:lvl4pPr marL="6055065" indent="0">
              <a:buNone/>
              <a:defRPr sz="4415"/>
            </a:lvl4pPr>
            <a:lvl5pPr marL="8073420" indent="0">
              <a:buNone/>
              <a:defRPr sz="4415"/>
            </a:lvl5pPr>
            <a:lvl6pPr marL="10091776" indent="0">
              <a:buNone/>
              <a:defRPr sz="4415"/>
            </a:lvl6pPr>
            <a:lvl7pPr marL="12110131" indent="0">
              <a:buNone/>
              <a:defRPr sz="4415"/>
            </a:lvl7pPr>
            <a:lvl8pPr marL="14128486" indent="0">
              <a:buNone/>
              <a:defRPr sz="4415"/>
            </a:lvl8pPr>
            <a:lvl9pPr marL="16146841" indent="0">
              <a:buNone/>
              <a:defRPr sz="4415"/>
            </a:lvl9pPr>
          </a:lstStyle>
          <a:p>
            <a:pPr lvl="0"/>
            <a:r>
              <a:rPr lang="en-US"/>
              <a:t>Click to edit Master text styles</a:t>
            </a:r>
          </a:p>
        </p:txBody>
      </p:sp>
      <p:sp>
        <p:nvSpPr>
          <p:cNvPr id="5" name="Date Placeholder 4"/>
          <p:cNvSpPr>
            <a:spLocks noGrp="1"/>
          </p:cNvSpPr>
          <p:nvPr>
            <p:ph type="dt" sz="half" idx="10"/>
          </p:nvPr>
        </p:nvSpPr>
        <p:spPr/>
        <p:txBody>
          <a:bodyPr/>
          <a:lstStyle/>
          <a:p>
            <a:fld id="{03FD0531-FD8E-49FD-AECE-6D645B7A42A5}" type="datetimeFigureOut">
              <a:rPr lang="en-GB" smtClean="0"/>
              <a:t>20/04/2023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EFEC6CF-57B2-4E7E-BA78-40A070C0698F}" type="slidenum">
              <a:rPr lang="en-GB" smtClean="0"/>
              <a:t>‹#›</a:t>
            </a:fld>
            <a:endParaRPr lang="en-GB"/>
          </a:p>
        </p:txBody>
      </p:sp>
    </p:spTree>
    <p:extLst>
      <p:ext uri="{BB962C8B-B14F-4D97-AF65-F5344CB8AC3E}">
        <p14:creationId xmlns:p14="http://schemas.microsoft.com/office/powerpoint/2010/main" val="717983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942759" y="1611882"/>
            <a:ext cx="36918246" cy="585180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942759" y="8059374"/>
            <a:ext cx="36918246" cy="1920934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942759" y="28060644"/>
            <a:ext cx="9630847" cy="1611875"/>
          </a:xfrm>
          <a:prstGeom prst="rect">
            <a:avLst/>
          </a:prstGeom>
        </p:spPr>
        <p:txBody>
          <a:bodyPr vert="horz" lIns="91440" tIns="45720" rIns="91440" bIns="45720" rtlCol="0" anchor="ctr"/>
          <a:lstStyle>
            <a:lvl1pPr algn="l">
              <a:defRPr sz="5298">
                <a:solidFill>
                  <a:schemeClr val="tx1">
                    <a:tint val="75000"/>
                  </a:schemeClr>
                </a:solidFill>
              </a:defRPr>
            </a:lvl1pPr>
          </a:lstStyle>
          <a:p>
            <a:fld id="{03FD0531-FD8E-49FD-AECE-6D645B7A42A5}" type="datetimeFigureOut">
              <a:rPr lang="en-GB" smtClean="0"/>
              <a:t>20/04/2023</a:t>
            </a:fld>
            <a:endParaRPr lang="en-GB"/>
          </a:p>
        </p:txBody>
      </p:sp>
      <p:sp>
        <p:nvSpPr>
          <p:cNvPr id="5" name="Footer Placeholder 4"/>
          <p:cNvSpPr>
            <a:spLocks noGrp="1"/>
          </p:cNvSpPr>
          <p:nvPr>
            <p:ph type="ftr" sz="quarter" idx="3"/>
          </p:nvPr>
        </p:nvSpPr>
        <p:spPr>
          <a:xfrm>
            <a:off x="14178747" y="28060644"/>
            <a:ext cx="14446270" cy="1611875"/>
          </a:xfrm>
          <a:prstGeom prst="rect">
            <a:avLst/>
          </a:prstGeom>
        </p:spPr>
        <p:txBody>
          <a:bodyPr vert="horz" lIns="91440" tIns="45720" rIns="91440" bIns="45720" rtlCol="0" anchor="ctr"/>
          <a:lstStyle>
            <a:lvl1pPr algn="ctr">
              <a:defRPr sz="5298">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30230157" y="28060644"/>
            <a:ext cx="9630847" cy="1611875"/>
          </a:xfrm>
          <a:prstGeom prst="rect">
            <a:avLst/>
          </a:prstGeom>
        </p:spPr>
        <p:txBody>
          <a:bodyPr vert="horz" lIns="91440" tIns="45720" rIns="91440" bIns="45720" rtlCol="0" anchor="ctr"/>
          <a:lstStyle>
            <a:lvl1pPr algn="r">
              <a:defRPr sz="5298">
                <a:solidFill>
                  <a:schemeClr val="tx1">
                    <a:tint val="75000"/>
                  </a:schemeClr>
                </a:solidFill>
              </a:defRPr>
            </a:lvl1pPr>
          </a:lstStyle>
          <a:p>
            <a:fld id="{0EFEC6CF-57B2-4E7E-BA78-40A070C0698F}" type="slidenum">
              <a:rPr lang="en-GB" smtClean="0"/>
              <a:t>‹#›</a:t>
            </a:fld>
            <a:endParaRPr lang="en-GB"/>
          </a:p>
        </p:txBody>
      </p:sp>
    </p:spTree>
    <p:extLst>
      <p:ext uri="{BB962C8B-B14F-4D97-AF65-F5344CB8AC3E}">
        <p14:creationId xmlns:p14="http://schemas.microsoft.com/office/powerpoint/2010/main" val="2945395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4036710" rtl="0" eaLnBrk="1" latinLnBrk="0" hangingPunct="1">
        <a:lnSpc>
          <a:spcPct val="90000"/>
        </a:lnSpc>
        <a:spcBef>
          <a:spcPct val="0"/>
        </a:spcBef>
        <a:buNone/>
        <a:defRPr sz="19424" kern="1200">
          <a:solidFill>
            <a:schemeClr val="tx1"/>
          </a:solidFill>
          <a:latin typeface="+mj-lt"/>
          <a:ea typeface="+mj-ea"/>
          <a:cs typeface="+mj-cs"/>
        </a:defRPr>
      </a:lvl1pPr>
    </p:titleStyle>
    <p:bodyStyle>
      <a:lvl1pPr marL="1009178" indent="-1009178" algn="l" defTabSz="4036710" rtl="0" eaLnBrk="1" latinLnBrk="0" hangingPunct="1">
        <a:lnSpc>
          <a:spcPct val="90000"/>
        </a:lnSpc>
        <a:spcBef>
          <a:spcPts val="4415"/>
        </a:spcBef>
        <a:buFont typeface="Arial" panose="020B0604020202020204" pitchFamily="34" charset="0"/>
        <a:buChar char="•"/>
        <a:defRPr sz="12361" kern="1200">
          <a:solidFill>
            <a:schemeClr val="tx1"/>
          </a:solidFill>
          <a:latin typeface="+mn-lt"/>
          <a:ea typeface="+mn-ea"/>
          <a:cs typeface="+mn-cs"/>
        </a:defRPr>
      </a:lvl1pPr>
      <a:lvl2pPr marL="3027533" indent="-1009178" algn="l" defTabSz="4036710" rtl="0" eaLnBrk="1" latinLnBrk="0" hangingPunct="1">
        <a:lnSpc>
          <a:spcPct val="90000"/>
        </a:lnSpc>
        <a:spcBef>
          <a:spcPts val="2207"/>
        </a:spcBef>
        <a:buFont typeface="Arial" panose="020B0604020202020204" pitchFamily="34" charset="0"/>
        <a:buChar char="•"/>
        <a:defRPr sz="10595" kern="1200">
          <a:solidFill>
            <a:schemeClr val="tx1"/>
          </a:solidFill>
          <a:latin typeface="+mn-lt"/>
          <a:ea typeface="+mn-ea"/>
          <a:cs typeface="+mn-cs"/>
        </a:defRPr>
      </a:lvl2pPr>
      <a:lvl3pPr marL="5045888" indent="-1009178" algn="l" defTabSz="4036710" rtl="0" eaLnBrk="1" latinLnBrk="0" hangingPunct="1">
        <a:lnSpc>
          <a:spcPct val="90000"/>
        </a:lnSpc>
        <a:spcBef>
          <a:spcPts val="2207"/>
        </a:spcBef>
        <a:buFont typeface="Arial" panose="020B0604020202020204" pitchFamily="34" charset="0"/>
        <a:buChar char="•"/>
        <a:defRPr sz="8829" kern="1200">
          <a:solidFill>
            <a:schemeClr val="tx1"/>
          </a:solidFill>
          <a:latin typeface="+mn-lt"/>
          <a:ea typeface="+mn-ea"/>
          <a:cs typeface="+mn-cs"/>
        </a:defRPr>
      </a:lvl3pPr>
      <a:lvl4pPr marL="7064243"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4pPr>
      <a:lvl5pPr marL="9082598"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5pPr>
      <a:lvl6pPr marL="11100953"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6pPr>
      <a:lvl7pPr marL="13119308"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7pPr>
      <a:lvl8pPr marL="15137663"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8pPr>
      <a:lvl9pPr marL="17156019"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9pPr>
    </p:bodyStyle>
    <p:otherStyle>
      <a:defPPr>
        <a:defRPr lang="en-US"/>
      </a:defPPr>
      <a:lvl1pPr marL="0" algn="l" defTabSz="4036710" rtl="0" eaLnBrk="1" latinLnBrk="0" hangingPunct="1">
        <a:defRPr sz="7946" kern="1200">
          <a:solidFill>
            <a:schemeClr val="tx1"/>
          </a:solidFill>
          <a:latin typeface="+mn-lt"/>
          <a:ea typeface="+mn-ea"/>
          <a:cs typeface="+mn-cs"/>
        </a:defRPr>
      </a:lvl1pPr>
      <a:lvl2pPr marL="2018355" algn="l" defTabSz="4036710" rtl="0" eaLnBrk="1" latinLnBrk="0" hangingPunct="1">
        <a:defRPr sz="7946" kern="1200">
          <a:solidFill>
            <a:schemeClr val="tx1"/>
          </a:solidFill>
          <a:latin typeface="+mn-lt"/>
          <a:ea typeface="+mn-ea"/>
          <a:cs typeface="+mn-cs"/>
        </a:defRPr>
      </a:lvl2pPr>
      <a:lvl3pPr marL="4036710" algn="l" defTabSz="4036710" rtl="0" eaLnBrk="1" latinLnBrk="0" hangingPunct="1">
        <a:defRPr sz="7946" kern="1200">
          <a:solidFill>
            <a:schemeClr val="tx1"/>
          </a:solidFill>
          <a:latin typeface="+mn-lt"/>
          <a:ea typeface="+mn-ea"/>
          <a:cs typeface="+mn-cs"/>
        </a:defRPr>
      </a:lvl3pPr>
      <a:lvl4pPr marL="6055065" algn="l" defTabSz="4036710" rtl="0" eaLnBrk="1" latinLnBrk="0" hangingPunct="1">
        <a:defRPr sz="7946" kern="1200">
          <a:solidFill>
            <a:schemeClr val="tx1"/>
          </a:solidFill>
          <a:latin typeface="+mn-lt"/>
          <a:ea typeface="+mn-ea"/>
          <a:cs typeface="+mn-cs"/>
        </a:defRPr>
      </a:lvl4pPr>
      <a:lvl5pPr marL="8073420" algn="l" defTabSz="4036710" rtl="0" eaLnBrk="1" latinLnBrk="0" hangingPunct="1">
        <a:defRPr sz="7946" kern="1200">
          <a:solidFill>
            <a:schemeClr val="tx1"/>
          </a:solidFill>
          <a:latin typeface="+mn-lt"/>
          <a:ea typeface="+mn-ea"/>
          <a:cs typeface="+mn-cs"/>
        </a:defRPr>
      </a:lvl5pPr>
      <a:lvl6pPr marL="10091776" algn="l" defTabSz="4036710" rtl="0" eaLnBrk="1" latinLnBrk="0" hangingPunct="1">
        <a:defRPr sz="7946" kern="1200">
          <a:solidFill>
            <a:schemeClr val="tx1"/>
          </a:solidFill>
          <a:latin typeface="+mn-lt"/>
          <a:ea typeface="+mn-ea"/>
          <a:cs typeface="+mn-cs"/>
        </a:defRPr>
      </a:lvl6pPr>
      <a:lvl7pPr marL="12110131" algn="l" defTabSz="4036710" rtl="0" eaLnBrk="1" latinLnBrk="0" hangingPunct="1">
        <a:defRPr sz="7946" kern="1200">
          <a:solidFill>
            <a:schemeClr val="tx1"/>
          </a:solidFill>
          <a:latin typeface="+mn-lt"/>
          <a:ea typeface="+mn-ea"/>
          <a:cs typeface="+mn-cs"/>
        </a:defRPr>
      </a:lvl7pPr>
      <a:lvl8pPr marL="14128486" algn="l" defTabSz="4036710" rtl="0" eaLnBrk="1" latinLnBrk="0" hangingPunct="1">
        <a:defRPr sz="7946" kern="1200">
          <a:solidFill>
            <a:schemeClr val="tx1"/>
          </a:solidFill>
          <a:latin typeface="+mn-lt"/>
          <a:ea typeface="+mn-ea"/>
          <a:cs typeface="+mn-cs"/>
        </a:defRPr>
      </a:lvl8pPr>
      <a:lvl9pPr marL="16146841" algn="l" defTabSz="4036710" rtl="0" eaLnBrk="1" latinLnBrk="0" hangingPunct="1">
        <a:defRPr sz="794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13" Type="http://schemas.openxmlformats.org/officeDocument/2006/relationships/chart" Target="../charts/chart5.xml"/><Relationship Id="rId3" Type="http://schemas.openxmlformats.org/officeDocument/2006/relationships/image" Target="../media/image2.jpeg"/><Relationship Id="rId7" Type="http://schemas.openxmlformats.org/officeDocument/2006/relationships/chart" Target="../charts/chart1.xml"/><Relationship Id="rId12" Type="http://schemas.openxmlformats.org/officeDocument/2006/relationships/chart" Target="../charts/chart4.xml"/><Relationship Id="rId17" Type="http://schemas.openxmlformats.org/officeDocument/2006/relationships/image" Target="../media/image7.png"/><Relationship Id="rId2" Type="http://schemas.openxmlformats.org/officeDocument/2006/relationships/image" Target="../media/image1.png"/><Relationship Id="rId16" Type="http://schemas.openxmlformats.org/officeDocument/2006/relationships/hyperlink" Target="https://www.gettingitrightfirsttime.co.uk/wp-content/uploads/2020/11/GIRFT-diabetes-report.pdf" TargetMode="External"/><Relationship Id="rId1" Type="http://schemas.openxmlformats.org/officeDocument/2006/relationships/slideLayout" Target="../slideLayouts/slideLayout1.xml"/><Relationship Id="rId6" Type="http://schemas.openxmlformats.org/officeDocument/2006/relationships/image" Target="../media/image5.jpg"/><Relationship Id="rId11" Type="http://schemas.openxmlformats.org/officeDocument/2006/relationships/chart" Target="../charts/chart3.xml"/><Relationship Id="rId5" Type="http://schemas.openxmlformats.org/officeDocument/2006/relationships/image" Target="../media/image4.png"/><Relationship Id="rId15" Type="http://schemas.openxmlformats.org/officeDocument/2006/relationships/hyperlink" Target="https://rcoa.ac.uk/sites/default/files/documents/2019-09/PQIP%20Annual%20Report%202018-19.pdf" TargetMode="External"/><Relationship Id="rId10" Type="http://schemas.openxmlformats.org/officeDocument/2006/relationships/chart" Target="../charts/chart2.xml"/><Relationship Id="rId4" Type="http://schemas.openxmlformats.org/officeDocument/2006/relationships/image" Target="../media/image3.png"/><Relationship Id="rId9" Type="http://schemas.openxmlformats.org/officeDocument/2006/relationships/hyperlink" Target="mailto:Louise.lewis@somersteft.nhs.uk" TargetMode="External"/><Relationship Id="rId14" Type="http://schemas.openxmlformats.org/officeDocument/2006/relationships/hyperlink" Target="https://www.gettingitrightfirsttime.co.uk/improving-the-perioperative-pathway-for-patients-with-diabete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1622E-8B79-A597-FAF0-1BB559049B2B}"/>
              </a:ext>
            </a:extLst>
          </p:cNvPr>
          <p:cNvSpPr>
            <a:spLocks noGrp="1"/>
          </p:cNvSpPr>
          <p:nvPr>
            <p:ph type="ctrTitle"/>
          </p:nvPr>
        </p:nvSpPr>
        <p:spPr>
          <a:xfrm>
            <a:off x="12058710" y="2425148"/>
            <a:ext cx="17492572" cy="1838463"/>
          </a:xfrm>
        </p:spPr>
        <p:txBody>
          <a:bodyPr>
            <a:noAutofit/>
          </a:bodyPr>
          <a:lstStyle/>
          <a:p>
            <a:r>
              <a:rPr lang="en-GB" sz="7200" b="1" dirty="0"/>
              <a:t>Diabetes Pre-Operative Pathway: A pilot project</a:t>
            </a:r>
          </a:p>
        </p:txBody>
      </p:sp>
      <p:sp>
        <p:nvSpPr>
          <p:cNvPr id="3" name="Subtitle 2">
            <a:extLst>
              <a:ext uri="{FF2B5EF4-FFF2-40B4-BE49-F238E27FC236}">
                <a16:creationId xmlns:a16="http://schemas.microsoft.com/office/drawing/2014/main" id="{A64D9FEB-63FB-6D12-B08D-4BD2CFF06513}"/>
              </a:ext>
            </a:extLst>
          </p:cNvPr>
          <p:cNvSpPr>
            <a:spLocks noGrp="1"/>
          </p:cNvSpPr>
          <p:nvPr>
            <p:ph type="subTitle" idx="1"/>
          </p:nvPr>
        </p:nvSpPr>
        <p:spPr>
          <a:xfrm>
            <a:off x="11491575" y="4356123"/>
            <a:ext cx="20704493" cy="1118943"/>
          </a:xfrm>
        </p:spPr>
        <p:txBody>
          <a:bodyPr>
            <a:noAutofit/>
          </a:bodyPr>
          <a:lstStyle/>
          <a:p>
            <a:r>
              <a:rPr lang="en-GB" sz="5400" dirty="0"/>
              <a:t>Louise Lewis (BSc), Barbara Finch (BA) and Isy Douek (</a:t>
            </a:r>
            <a:r>
              <a:rPr lang="en-GB" sz="5400" dirty="0" err="1"/>
              <a:t>MbChB</a:t>
            </a:r>
            <a:r>
              <a:rPr lang="en-GB" sz="5400" dirty="0"/>
              <a:t>, MD, FRCP)</a:t>
            </a:r>
          </a:p>
        </p:txBody>
      </p:sp>
      <p:grpSp>
        <p:nvGrpSpPr>
          <p:cNvPr id="22" name="Group 21">
            <a:extLst>
              <a:ext uri="{FF2B5EF4-FFF2-40B4-BE49-F238E27FC236}">
                <a16:creationId xmlns:a16="http://schemas.microsoft.com/office/drawing/2014/main" id="{024B90DF-AD47-DCE2-E60D-721FBF208EF7}"/>
              </a:ext>
            </a:extLst>
          </p:cNvPr>
          <p:cNvGrpSpPr/>
          <p:nvPr/>
        </p:nvGrpSpPr>
        <p:grpSpPr>
          <a:xfrm>
            <a:off x="546552" y="31302"/>
            <a:ext cx="41566283" cy="3145056"/>
            <a:chOff x="6898708" y="4790660"/>
            <a:chExt cx="28904997" cy="2187056"/>
          </a:xfrm>
        </p:grpSpPr>
        <p:pic>
          <p:nvPicPr>
            <p:cNvPr id="1026" name="Picture 2" descr="Somerset NHS Foundation Trust – My Planned Care NHS">
              <a:extLst>
                <a:ext uri="{FF2B5EF4-FFF2-40B4-BE49-F238E27FC236}">
                  <a16:creationId xmlns:a16="http://schemas.microsoft.com/office/drawing/2014/main" id="{CA2AAF99-103D-D436-16DE-B6F0128048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230781" y="5022813"/>
              <a:ext cx="3572924" cy="176413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ome - NHS Transformation Directorate">
              <a:extLst>
                <a:ext uri="{FF2B5EF4-FFF2-40B4-BE49-F238E27FC236}">
                  <a16:creationId xmlns:a16="http://schemas.microsoft.com/office/drawing/2014/main" id="{90117602-10E5-8222-092C-57D78C4A29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61697" y="5040693"/>
              <a:ext cx="3245935" cy="170673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Logo, company name&#10;&#10;Description automatically generated">
              <a:extLst>
                <a:ext uri="{FF2B5EF4-FFF2-40B4-BE49-F238E27FC236}">
                  <a16:creationId xmlns:a16="http://schemas.microsoft.com/office/drawing/2014/main" id="{DED1FBFB-79AE-3AB0-1092-99AE501C9C10}"/>
                </a:ext>
              </a:extLst>
            </p:cNvPr>
            <p:cNvPicPr>
              <a:picLocks noChangeAspect="1"/>
            </p:cNvPicPr>
            <p:nvPr/>
          </p:nvPicPr>
          <p:blipFill>
            <a:blip r:embed="rId4" cstate="print">
              <a:extLst>
                <a:ext uri="{28A0092B-C50C-407E-A947-70E740481C1C}">
                  <a14:useLocalDpi xmlns:a14="http://schemas.microsoft.com/office/drawing/2010/main" val="0"/>
                </a:ext>
              </a:extLst>
            </a:blip>
            <a:srcRect l="2699" t="2058" r="4166" b="2560"/>
            <a:stretch>
              <a:fillRect/>
            </a:stretch>
          </p:blipFill>
          <p:spPr bwMode="auto">
            <a:xfrm>
              <a:off x="20323180" y="4790660"/>
              <a:ext cx="2156451" cy="1872130"/>
            </a:xfrm>
            <a:prstGeom prst="rect">
              <a:avLst/>
            </a:prstGeom>
            <a:noFill/>
          </p:spPr>
        </p:pic>
        <p:pic>
          <p:nvPicPr>
            <p:cNvPr id="1036" name="Picture 12" descr="Somerset ICB appoints two new senior executive positions to the  organisation - NHS Somerset">
              <a:extLst>
                <a:ext uri="{FF2B5EF4-FFF2-40B4-BE49-F238E27FC236}">
                  <a16:creationId xmlns:a16="http://schemas.microsoft.com/office/drawing/2014/main" id="{CCC0E42C-6F51-3B98-1C08-7FC1EA6553F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26684"/>
            <a:stretch/>
          </p:blipFill>
          <p:spPr bwMode="auto">
            <a:xfrm>
              <a:off x="14718008" y="5038990"/>
              <a:ext cx="2644349" cy="1938726"/>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8" descr="Text&#10;&#10;Description automatically generated with medium confidence">
              <a:extLst>
                <a:ext uri="{FF2B5EF4-FFF2-40B4-BE49-F238E27FC236}">
                  <a16:creationId xmlns:a16="http://schemas.microsoft.com/office/drawing/2014/main" id="{C4FB31B3-22C8-E1FA-1BDC-A5B1C7D3E8D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98708" y="4989346"/>
              <a:ext cx="5375095" cy="1706735"/>
            </a:xfrm>
            <a:prstGeom prst="rect">
              <a:avLst/>
            </a:prstGeom>
          </p:spPr>
        </p:pic>
      </p:grpSp>
      <p:graphicFrame>
        <p:nvGraphicFramePr>
          <p:cNvPr id="1058" name="Chart 1057">
            <a:extLst>
              <a:ext uri="{FF2B5EF4-FFF2-40B4-BE49-F238E27FC236}">
                <a16:creationId xmlns:a16="http://schemas.microsoft.com/office/drawing/2014/main" id="{35BD05FF-0D6C-0F48-FDD8-BC945FFBC8F8}"/>
              </a:ext>
            </a:extLst>
          </p:cNvPr>
          <p:cNvGraphicFramePr>
            <a:graphicFrameLocks/>
          </p:cNvGraphicFramePr>
          <p:nvPr>
            <p:extLst>
              <p:ext uri="{D42A27DB-BD31-4B8C-83A1-F6EECF244321}">
                <p14:modId xmlns:p14="http://schemas.microsoft.com/office/powerpoint/2010/main" val="2583286184"/>
              </p:ext>
            </p:extLst>
          </p:nvPr>
        </p:nvGraphicFramePr>
        <p:xfrm>
          <a:off x="23422500" y="30674813"/>
          <a:ext cx="2164964" cy="2446888"/>
        </p:xfrm>
        <a:graphic>
          <a:graphicData uri="http://schemas.openxmlformats.org/drawingml/2006/chart">
            <c:chart xmlns:c="http://schemas.openxmlformats.org/drawingml/2006/chart" xmlns:r="http://schemas.openxmlformats.org/officeDocument/2006/relationships" r:id="rId7"/>
          </a:graphicData>
        </a:graphic>
      </p:graphicFrame>
      <p:grpSp>
        <p:nvGrpSpPr>
          <p:cNvPr id="28" name="Group 27">
            <a:extLst>
              <a:ext uri="{FF2B5EF4-FFF2-40B4-BE49-F238E27FC236}">
                <a16:creationId xmlns:a16="http://schemas.microsoft.com/office/drawing/2014/main" id="{C98269EA-80F0-6278-28EE-8D9D45E54335}"/>
              </a:ext>
            </a:extLst>
          </p:cNvPr>
          <p:cNvGrpSpPr/>
          <p:nvPr/>
        </p:nvGrpSpPr>
        <p:grpSpPr>
          <a:xfrm>
            <a:off x="546552" y="9754696"/>
            <a:ext cx="12146138" cy="11346466"/>
            <a:chOff x="546552" y="5788952"/>
            <a:chExt cx="12150733" cy="12044692"/>
          </a:xfrm>
        </p:grpSpPr>
        <p:sp>
          <p:nvSpPr>
            <p:cNvPr id="1062" name="Rectangle: Rounded Corners 1061">
              <a:extLst>
                <a:ext uri="{FF2B5EF4-FFF2-40B4-BE49-F238E27FC236}">
                  <a16:creationId xmlns:a16="http://schemas.microsoft.com/office/drawing/2014/main" id="{B024BF05-7B47-03A8-26ED-BE922B082478}"/>
                </a:ext>
              </a:extLst>
            </p:cNvPr>
            <p:cNvSpPr/>
            <p:nvPr/>
          </p:nvSpPr>
          <p:spPr>
            <a:xfrm>
              <a:off x="546552" y="6487178"/>
              <a:ext cx="12150733" cy="11346466"/>
            </a:xfrm>
            <a:prstGeom prst="roundRect">
              <a:avLst/>
            </a:prstGeom>
            <a:ln>
              <a:solidFill>
                <a:srgbClr val="0072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p>
          </p:txBody>
        </p:sp>
        <p:sp>
          <p:nvSpPr>
            <p:cNvPr id="1063" name="Rectangle: Rounded Corners 1062">
              <a:extLst>
                <a:ext uri="{FF2B5EF4-FFF2-40B4-BE49-F238E27FC236}">
                  <a16:creationId xmlns:a16="http://schemas.microsoft.com/office/drawing/2014/main" id="{B35421B2-7063-B88D-198B-647EC52AC482}"/>
                </a:ext>
              </a:extLst>
            </p:cNvPr>
            <p:cNvSpPr/>
            <p:nvPr/>
          </p:nvSpPr>
          <p:spPr>
            <a:xfrm>
              <a:off x="3168600" y="5788952"/>
              <a:ext cx="6804278" cy="1212440"/>
            </a:xfrm>
            <a:prstGeom prst="roundRect">
              <a:avLst/>
            </a:prstGeom>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4" name="TextBox 1063">
              <a:extLst>
                <a:ext uri="{FF2B5EF4-FFF2-40B4-BE49-F238E27FC236}">
                  <a16:creationId xmlns:a16="http://schemas.microsoft.com/office/drawing/2014/main" id="{F5B88837-FE0C-7394-7730-646C7F441A58}"/>
                </a:ext>
              </a:extLst>
            </p:cNvPr>
            <p:cNvSpPr txBox="1"/>
            <p:nvPr/>
          </p:nvSpPr>
          <p:spPr>
            <a:xfrm>
              <a:off x="3194189" y="5891782"/>
              <a:ext cx="6753100" cy="1423118"/>
            </a:xfrm>
            <a:prstGeom prst="rect">
              <a:avLst/>
            </a:prstGeom>
            <a:noFill/>
          </p:spPr>
          <p:txBody>
            <a:bodyPr wrap="square" rtlCol="0">
              <a:spAutoFit/>
            </a:bodyPr>
            <a:lstStyle/>
            <a:p>
              <a:pPr algn="ctr"/>
              <a:r>
                <a:rPr lang="en-GB" sz="5400" dirty="0">
                  <a:solidFill>
                    <a:schemeClr val="bg1"/>
                  </a:solidFill>
                </a:rPr>
                <a:t>Introduction</a:t>
              </a:r>
            </a:p>
          </p:txBody>
        </p:sp>
      </p:grpSp>
      <p:sp>
        <p:nvSpPr>
          <p:cNvPr id="20" name="TextBox 19">
            <a:extLst>
              <a:ext uri="{FF2B5EF4-FFF2-40B4-BE49-F238E27FC236}">
                <a16:creationId xmlns:a16="http://schemas.microsoft.com/office/drawing/2014/main" id="{1ABFD994-E6EE-4FE6-9A68-81DB75B5317C}"/>
              </a:ext>
            </a:extLst>
          </p:cNvPr>
          <p:cNvSpPr txBox="1"/>
          <p:nvPr/>
        </p:nvSpPr>
        <p:spPr>
          <a:xfrm>
            <a:off x="1089208" y="11232228"/>
            <a:ext cx="11065753" cy="9635074"/>
          </a:xfrm>
          <a:prstGeom prst="rect">
            <a:avLst/>
          </a:prstGeom>
          <a:noFill/>
        </p:spPr>
        <p:txBody>
          <a:bodyPr wrap="square" rtlCol="0">
            <a:spAutoFit/>
          </a:bodyPr>
          <a:lstStyle/>
          <a:p>
            <a:pPr>
              <a:lnSpc>
                <a:spcPct val="107000"/>
              </a:lnSpc>
              <a:spcAft>
                <a:spcPts val="800"/>
              </a:spcAft>
            </a:pPr>
            <a:r>
              <a:rPr lang="en-GB" sz="3200" dirty="0">
                <a:solidFill>
                  <a:schemeClr val="bg1"/>
                </a:solidFill>
                <a:latin typeface="Calibri" panose="020F0502020204030204" pitchFamily="34" charset="0"/>
                <a:ea typeface="Calibri" panose="020F0502020204030204" pitchFamily="34" charset="0"/>
                <a:cs typeface="Times New Roman" panose="02020603050405020304" pitchFamily="18" charset="0"/>
              </a:rPr>
              <a:t>Patients with diabetes undergoing surgical procedures spend an average 3 days longer in hospital than those without (GIRFT, 2021).  They experience increased rates of post-operative complications and readmission (</a:t>
            </a:r>
            <a:r>
              <a:rPr lang="en-GB" sz="3200"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Rayman</a:t>
            </a:r>
            <a:r>
              <a:rPr lang="en-GB" sz="3200" dirty="0">
                <a:solidFill>
                  <a:schemeClr val="bg1"/>
                </a:solidFill>
                <a:latin typeface="Calibri" panose="020F0502020204030204" pitchFamily="34" charset="0"/>
                <a:ea typeface="Calibri" panose="020F0502020204030204" pitchFamily="34" charset="0"/>
                <a:cs typeface="Times New Roman" panose="02020603050405020304" pitchFamily="18" charset="0"/>
              </a:rPr>
              <a:t> &amp; Kar, 2020).  </a:t>
            </a:r>
          </a:p>
          <a:p>
            <a:pPr>
              <a:lnSpc>
                <a:spcPct val="107000"/>
              </a:lnSpc>
              <a:spcAft>
                <a:spcPts val="800"/>
              </a:spcAft>
            </a:pPr>
            <a:r>
              <a:rPr lang="en-GB" sz="3200" dirty="0">
                <a:solidFill>
                  <a:schemeClr val="bg1"/>
                </a:solidFill>
                <a:latin typeface="Calibri" panose="020F0502020204030204" pitchFamily="34" charset="0"/>
                <a:ea typeface="Calibri" panose="020F0502020204030204" pitchFamily="34" charset="0"/>
                <a:cs typeface="Times New Roman" panose="02020603050405020304" pitchFamily="18" charset="0"/>
              </a:rPr>
              <a:t>Successive studies (Page et al, 2020, Garg et al, 2016, Garg et al, 2018) have demonstrated the benefits of pre-operative glycaemic optimisation pathways on patient outcomes and length of stay.  However, studies to date have focussed on secondary care intervention at pre-assessment.  PQIP (2019) suggests the timeframe of the elective surgical pathway from point of referral (POR) should allow for glycaemic optimisation in 90% of patients. </a:t>
            </a:r>
          </a:p>
          <a:p>
            <a:pPr>
              <a:lnSpc>
                <a:spcPct val="107000"/>
              </a:lnSpc>
              <a:spcAft>
                <a:spcPts val="800"/>
              </a:spcAft>
            </a:pPr>
            <a:r>
              <a:rPr lang="en-GB" sz="3200" dirty="0">
                <a:solidFill>
                  <a:schemeClr val="bg1"/>
                </a:solidFill>
                <a:latin typeface="Calibri" panose="020F0502020204030204" pitchFamily="34" charset="0"/>
                <a:ea typeface="Calibri" panose="020F0502020204030204" pitchFamily="34" charset="0"/>
                <a:cs typeface="Times New Roman" panose="02020603050405020304" pitchFamily="18" charset="0"/>
              </a:rPr>
              <a:t>A recent PQIP audit of Somerset NHS Foundation Trust identified 43% of patients with diabetes attending pre-operative assessment have an HbA1c above the recommended elective surgical threshold.  This pilot project was initiated to establish if a primary and secondary care collaborative Diabetes Pre-Operative Pathway from POR could improve outcomes for patients.</a:t>
            </a:r>
          </a:p>
          <a:p>
            <a:endParaRPr lang="en-GB" dirty="0"/>
          </a:p>
        </p:txBody>
      </p:sp>
      <p:sp>
        <p:nvSpPr>
          <p:cNvPr id="1048" name="Rectangle: Rounded Corners 1047">
            <a:extLst>
              <a:ext uri="{FF2B5EF4-FFF2-40B4-BE49-F238E27FC236}">
                <a16:creationId xmlns:a16="http://schemas.microsoft.com/office/drawing/2014/main" id="{AAE67CAA-C4DF-DA46-0093-46AE86A012BF}"/>
              </a:ext>
            </a:extLst>
          </p:cNvPr>
          <p:cNvSpPr/>
          <p:nvPr/>
        </p:nvSpPr>
        <p:spPr>
          <a:xfrm>
            <a:off x="541956" y="22230437"/>
            <a:ext cx="12150733" cy="7487270"/>
          </a:xfrm>
          <a:prstGeom prst="roundRect">
            <a:avLst/>
          </a:prstGeom>
          <a:ln>
            <a:solidFill>
              <a:srgbClr val="0072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p>
        </p:txBody>
      </p:sp>
      <p:sp>
        <p:nvSpPr>
          <p:cNvPr id="1049" name="Rectangle: Rounded Corners 1048">
            <a:extLst>
              <a:ext uri="{FF2B5EF4-FFF2-40B4-BE49-F238E27FC236}">
                <a16:creationId xmlns:a16="http://schemas.microsoft.com/office/drawing/2014/main" id="{58887A80-D1A2-C4A6-7327-995146450D93}"/>
              </a:ext>
            </a:extLst>
          </p:cNvPr>
          <p:cNvSpPr/>
          <p:nvPr/>
        </p:nvSpPr>
        <p:spPr>
          <a:xfrm>
            <a:off x="3164004" y="21532211"/>
            <a:ext cx="6804278" cy="1212440"/>
          </a:xfrm>
          <a:prstGeom prst="roundRect">
            <a:avLst/>
          </a:prstGeom>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0" name="TextBox 1049">
            <a:extLst>
              <a:ext uri="{FF2B5EF4-FFF2-40B4-BE49-F238E27FC236}">
                <a16:creationId xmlns:a16="http://schemas.microsoft.com/office/drawing/2014/main" id="{A12D2DA8-3358-D380-58E0-712578AE4F61}"/>
              </a:ext>
            </a:extLst>
          </p:cNvPr>
          <p:cNvSpPr txBox="1"/>
          <p:nvPr/>
        </p:nvSpPr>
        <p:spPr>
          <a:xfrm>
            <a:off x="3189593" y="21635041"/>
            <a:ext cx="6753100" cy="923330"/>
          </a:xfrm>
          <a:prstGeom prst="rect">
            <a:avLst/>
          </a:prstGeom>
          <a:noFill/>
        </p:spPr>
        <p:txBody>
          <a:bodyPr wrap="square" rtlCol="0">
            <a:spAutoFit/>
          </a:bodyPr>
          <a:lstStyle/>
          <a:p>
            <a:pPr algn="ctr"/>
            <a:r>
              <a:rPr lang="en-GB" sz="5400" dirty="0">
                <a:solidFill>
                  <a:schemeClr val="bg1"/>
                </a:solidFill>
              </a:rPr>
              <a:t>Methods</a:t>
            </a:r>
          </a:p>
        </p:txBody>
      </p:sp>
      <p:sp>
        <p:nvSpPr>
          <p:cNvPr id="1051" name="TextBox 1050">
            <a:extLst>
              <a:ext uri="{FF2B5EF4-FFF2-40B4-BE49-F238E27FC236}">
                <a16:creationId xmlns:a16="http://schemas.microsoft.com/office/drawing/2014/main" id="{416B30B5-3BBC-A734-0F2F-594FE1FD1CAB}"/>
              </a:ext>
            </a:extLst>
          </p:cNvPr>
          <p:cNvSpPr txBox="1"/>
          <p:nvPr/>
        </p:nvSpPr>
        <p:spPr>
          <a:xfrm>
            <a:off x="1191198" y="22906396"/>
            <a:ext cx="11065753" cy="5851345"/>
          </a:xfrm>
          <a:prstGeom prst="rect">
            <a:avLst/>
          </a:prstGeom>
          <a:noFill/>
        </p:spPr>
        <p:txBody>
          <a:bodyPr wrap="square" rtlCol="0">
            <a:spAutoFit/>
          </a:bodyPr>
          <a:lstStyle/>
          <a:p>
            <a:pPr>
              <a:lnSpc>
                <a:spcPct val="107000"/>
              </a:lnSpc>
              <a:spcAft>
                <a:spcPts val="800"/>
              </a:spcAft>
            </a:pPr>
            <a:r>
              <a:rPr lang="en-GB"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This pilot project was undertaken as a quality improvement initiative and followed the 7-steps QI methodology. </a:t>
            </a:r>
          </a:p>
          <a:p>
            <a:pPr>
              <a:lnSpc>
                <a:spcPct val="107000"/>
              </a:lnSpc>
              <a:spcAft>
                <a:spcPts val="800"/>
              </a:spcAft>
            </a:pPr>
            <a:r>
              <a:rPr lang="en-GB"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GB" sz="3200" dirty="0">
                <a:solidFill>
                  <a:schemeClr val="bg1"/>
                </a:solidFill>
                <a:latin typeface="Calibri" panose="020F0502020204030204" pitchFamily="34" charset="0"/>
                <a:ea typeface="Calibri" panose="020F0502020204030204" pitchFamily="34" charset="0"/>
                <a:cs typeface="Times New Roman" panose="02020603050405020304" pitchFamily="18" charset="0"/>
              </a:rPr>
              <a:t>To be eligible for the pathway, patients required a pre-existing diagnosis of diabetes, and an </a:t>
            </a:r>
            <a:r>
              <a:rPr lang="en-GB"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HbA1c </a:t>
            </a:r>
            <a:r>
              <a:rPr lang="en-GB" sz="3200" dirty="0">
                <a:solidFill>
                  <a:schemeClr val="bg1"/>
                </a:solidFill>
                <a:effectLst/>
                <a:latin typeface="Calibri" panose="020F0502020204030204" pitchFamily="34" charset="0"/>
                <a:ea typeface="Calibri" panose="020F0502020204030204" pitchFamily="34" charset="0"/>
              </a:rPr>
              <a:t>≥</a:t>
            </a:r>
            <a:r>
              <a:rPr lang="en-GB"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60mmol/mol at POR</a:t>
            </a:r>
          </a:p>
          <a:p>
            <a:pPr>
              <a:lnSpc>
                <a:spcPct val="107000"/>
              </a:lnSpc>
              <a:spcAft>
                <a:spcPts val="800"/>
              </a:spcAft>
            </a:pPr>
            <a:r>
              <a:rPr lang="en-GB"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Outcome measures: </a:t>
            </a:r>
          </a:p>
          <a:p>
            <a:pPr marL="342900" lvl="0" indent="-342900">
              <a:lnSpc>
                <a:spcPct val="107000"/>
              </a:lnSpc>
              <a:buFont typeface="Calibri" panose="020F0502020204030204" pitchFamily="34" charset="0"/>
              <a:buChar char="-"/>
            </a:pPr>
            <a:r>
              <a:rPr lang="en-GB" sz="3200" dirty="0">
                <a:solidFill>
                  <a:schemeClr val="bg1"/>
                </a:solidFill>
                <a:latin typeface="Calibri" panose="020F0502020204030204" pitchFamily="34" charset="0"/>
                <a:ea typeface="Calibri" panose="020F0502020204030204" pitchFamily="34" charset="0"/>
                <a:cs typeface="Times New Roman" panose="02020603050405020304" pitchFamily="18" charset="0"/>
              </a:rPr>
              <a:t>% of p</a:t>
            </a:r>
            <a:r>
              <a:rPr lang="en-GB"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atients achieving/maintaining glycaemic optimisation</a:t>
            </a:r>
          </a:p>
          <a:p>
            <a:pPr marL="342900" lvl="0" indent="-342900">
              <a:lnSpc>
                <a:spcPct val="107000"/>
              </a:lnSpc>
              <a:spcAft>
                <a:spcPts val="800"/>
              </a:spcAft>
              <a:buFont typeface="Calibri" panose="020F0502020204030204" pitchFamily="34" charset="0"/>
              <a:buChar char="-"/>
            </a:pPr>
            <a:r>
              <a:rPr lang="en-GB"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Patient confidence in diabetes self-management</a:t>
            </a:r>
          </a:p>
          <a:p>
            <a:pPr marL="31750">
              <a:lnSpc>
                <a:spcPct val="107000"/>
              </a:lnSpc>
              <a:spcAft>
                <a:spcPts val="800"/>
              </a:spcAft>
            </a:pPr>
            <a:r>
              <a:rPr lang="en-GB"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Process measures: </a:t>
            </a:r>
          </a:p>
          <a:p>
            <a:pPr marL="342900" lvl="0" indent="-342900">
              <a:lnSpc>
                <a:spcPct val="107000"/>
              </a:lnSpc>
              <a:buFont typeface="Calibri" panose="020F0502020204030204" pitchFamily="34" charset="0"/>
              <a:buChar char="-"/>
            </a:pPr>
            <a:r>
              <a:rPr lang="en-GB" sz="3200" dirty="0">
                <a:solidFill>
                  <a:schemeClr val="bg1"/>
                </a:solidFill>
                <a:latin typeface="Calibri" panose="020F0502020204030204" pitchFamily="34" charset="0"/>
                <a:ea typeface="Calibri" panose="020F0502020204030204" pitchFamily="34" charset="0"/>
                <a:cs typeface="Times New Roman" panose="02020603050405020304" pitchFamily="18" charset="0"/>
              </a:rPr>
              <a:t>No. pa</a:t>
            </a:r>
            <a:r>
              <a:rPr lang="en-GB"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tients engaged</a:t>
            </a:r>
          </a:p>
          <a:p>
            <a:pPr marL="342900" lvl="0" indent="-342900">
              <a:lnSpc>
                <a:spcPct val="107000"/>
              </a:lnSpc>
              <a:spcAft>
                <a:spcPts val="800"/>
              </a:spcAft>
              <a:buFont typeface="Calibri" panose="020F0502020204030204" pitchFamily="34" charset="0"/>
              <a:buChar char="-"/>
            </a:pPr>
            <a:r>
              <a:rPr lang="en-GB" sz="3200" dirty="0">
                <a:solidFill>
                  <a:schemeClr val="bg1"/>
                </a:solidFill>
                <a:latin typeface="Calibri" panose="020F0502020204030204" pitchFamily="34" charset="0"/>
                <a:ea typeface="Calibri" panose="020F0502020204030204" pitchFamily="34" charset="0"/>
                <a:cs typeface="Times New Roman" panose="02020603050405020304" pitchFamily="18" charset="0"/>
              </a:rPr>
              <a:t>% of p</a:t>
            </a:r>
            <a:r>
              <a:rPr lang="en-GB"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atients with HbA1c recorded </a:t>
            </a:r>
            <a:r>
              <a:rPr lang="en-GB" sz="3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a:t>
            </a:r>
            <a:r>
              <a:rPr lang="en-GB"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3 months from POR</a:t>
            </a:r>
          </a:p>
        </p:txBody>
      </p:sp>
      <p:sp>
        <p:nvSpPr>
          <p:cNvPr id="1095" name="Rectangle: Rounded Corners 1094">
            <a:extLst>
              <a:ext uri="{FF2B5EF4-FFF2-40B4-BE49-F238E27FC236}">
                <a16:creationId xmlns:a16="http://schemas.microsoft.com/office/drawing/2014/main" id="{BDD80746-0186-709D-61FA-4FE2C940645D}"/>
              </a:ext>
            </a:extLst>
          </p:cNvPr>
          <p:cNvSpPr/>
          <p:nvPr/>
        </p:nvSpPr>
        <p:spPr>
          <a:xfrm>
            <a:off x="572436" y="6044183"/>
            <a:ext cx="12146139" cy="3235010"/>
          </a:xfrm>
          <a:prstGeom prst="roundRect">
            <a:avLst/>
          </a:prstGeom>
          <a:solidFill>
            <a:schemeClr val="bg2"/>
          </a:solidFill>
          <a:ln w="76200">
            <a:solidFill>
              <a:srgbClr val="0072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96" name="Picture 1095" descr="A person wearing glasses&#10;&#10;Description automatically generated with medium confidence">
            <a:extLst>
              <a:ext uri="{FF2B5EF4-FFF2-40B4-BE49-F238E27FC236}">
                <a16:creationId xmlns:a16="http://schemas.microsoft.com/office/drawing/2014/main" id="{5603BE2A-6348-6061-2AA2-A1C229CA6FF8}"/>
              </a:ext>
            </a:extLst>
          </p:cNvPr>
          <p:cNvPicPr>
            <a:picLocks noChangeAspect="1"/>
          </p:cNvPicPr>
          <p:nvPr/>
        </p:nvPicPr>
        <p:blipFill rotWithShape="1">
          <a:blip r:embed="rId8">
            <a:extLst>
              <a:ext uri="{28A0092B-C50C-407E-A947-70E740481C1C}">
                <a14:useLocalDpi xmlns:a14="http://schemas.microsoft.com/office/drawing/2010/main" val="0"/>
              </a:ext>
            </a:extLst>
          </a:blip>
          <a:srcRect l="4031" t="8626" r="11177" b="18940"/>
          <a:stretch/>
        </p:blipFill>
        <p:spPr>
          <a:xfrm>
            <a:off x="1335576" y="5796974"/>
            <a:ext cx="3243955" cy="3694947"/>
          </a:xfrm>
          <a:prstGeom prst="rect">
            <a:avLst/>
          </a:prstGeom>
          <a:ln w="76200">
            <a:solidFill>
              <a:schemeClr val="tx1"/>
            </a:solidFill>
          </a:ln>
        </p:spPr>
      </p:pic>
      <p:sp>
        <p:nvSpPr>
          <p:cNvPr id="1098" name="TextBox 1097">
            <a:extLst>
              <a:ext uri="{FF2B5EF4-FFF2-40B4-BE49-F238E27FC236}">
                <a16:creationId xmlns:a16="http://schemas.microsoft.com/office/drawing/2014/main" id="{2824986D-74FE-4662-3B82-2701DA8F2940}"/>
              </a:ext>
            </a:extLst>
          </p:cNvPr>
          <p:cNvSpPr txBox="1"/>
          <p:nvPr/>
        </p:nvSpPr>
        <p:spPr>
          <a:xfrm>
            <a:off x="5166066" y="6648701"/>
            <a:ext cx="7087894" cy="2062103"/>
          </a:xfrm>
          <a:prstGeom prst="rect">
            <a:avLst/>
          </a:prstGeom>
          <a:noFill/>
        </p:spPr>
        <p:txBody>
          <a:bodyPr wrap="square" rtlCol="0">
            <a:spAutoFit/>
          </a:bodyPr>
          <a:lstStyle/>
          <a:p>
            <a:r>
              <a:rPr lang="en-GB" sz="3200" dirty="0"/>
              <a:t>Louise Lewis</a:t>
            </a:r>
          </a:p>
          <a:p>
            <a:r>
              <a:rPr lang="en-GB" sz="3200" dirty="0"/>
              <a:t>Diabetes Lead Specialist Nurse</a:t>
            </a:r>
          </a:p>
          <a:p>
            <a:r>
              <a:rPr lang="en-GB" sz="3200" dirty="0"/>
              <a:t>Somerset Peri-Operative Service</a:t>
            </a:r>
          </a:p>
          <a:p>
            <a:r>
              <a:rPr lang="en-GB" sz="3200" dirty="0">
                <a:hlinkClick r:id="rId9"/>
              </a:rPr>
              <a:t>louise.lewis@somersetft.nhs.uk</a:t>
            </a:r>
            <a:endParaRPr lang="en-GB" sz="3200" dirty="0"/>
          </a:p>
        </p:txBody>
      </p:sp>
      <p:grpSp>
        <p:nvGrpSpPr>
          <p:cNvPr id="1102" name="Group 1101">
            <a:extLst>
              <a:ext uri="{FF2B5EF4-FFF2-40B4-BE49-F238E27FC236}">
                <a16:creationId xmlns:a16="http://schemas.microsoft.com/office/drawing/2014/main" id="{105988D4-79D1-5E92-3EFD-63CF83650BDC}"/>
              </a:ext>
            </a:extLst>
          </p:cNvPr>
          <p:cNvGrpSpPr/>
          <p:nvPr/>
        </p:nvGrpSpPr>
        <p:grpSpPr>
          <a:xfrm>
            <a:off x="27503025" y="6084777"/>
            <a:ext cx="12150733" cy="23632942"/>
            <a:chOff x="28295505" y="6084777"/>
            <a:chExt cx="12150733" cy="23632942"/>
          </a:xfrm>
        </p:grpSpPr>
        <p:sp>
          <p:nvSpPr>
            <p:cNvPr id="15" name="TextBox 14">
              <a:extLst>
                <a:ext uri="{FF2B5EF4-FFF2-40B4-BE49-F238E27FC236}">
                  <a16:creationId xmlns:a16="http://schemas.microsoft.com/office/drawing/2014/main" id="{5009F42D-4510-946F-279B-3E52DEA0449D}"/>
                </a:ext>
              </a:extLst>
            </p:cNvPr>
            <p:cNvSpPr txBox="1"/>
            <p:nvPr/>
          </p:nvSpPr>
          <p:spPr>
            <a:xfrm>
              <a:off x="35335585" y="20636901"/>
              <a:ext cx="3983454" cy="746148"/>
            </a:xfrm>
            <a:prstGeom prst="rect">
              <a:avLst/>
            </a:prstGeom>
            <a:noFill/>
          </p:spPr>
          <p:txBody>
            <a:bodyPr wrap="square" rtlCol="0">
              <a:spAutoFit/>
            </a:bodyPr>
            <a:lstStyle/>
            <a:p>
              <a:r>
                <a:rPr lang="en-GB" dirty="0"/>
                <a:t>QR code</a:t>
              </a:r>
            </a:p>
          </p:txBody>
        </p:sp>
        <p:sp>
          <p:nvSpPr>
            <p:cNvPr id="1044" name="Rectangle: Rounded Corners 1043">
              <a:extLst>
                <a:ext uri="{FF2B5EF4-FFF2-40B4-BE49-F238E27FC236}">
                  <a16:creationId xmlns:a16="http://schemas.microsoft.com/office/drawing/2014/main" id="{65CC1D96-677E-C8D9-F9EC-108E4B48139C}"/>
                </a:ext>
              </a:extLst>
            </p:cNvPr>
            <p:cNvSpPr/>
            <p:nvPr/>
          </p:nvSpPr>
          <p:spPr>
            <a:xfrm>
              <a:off x="28295505" y="10452921"/>
              <a:ext cx="12150733" cy="15995931"/>
            </a:xfrm>
            <a:prstGeom prst="roundRect">
              <a:avLst/>
            </a:prstGeom>
            <a:ln>
              <a:solidFill>
                <a:srgbClr val="0072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p>
          </p:txBody>
        </p:sp>
        <p:sp>
          <p:nvSpPr>
            <p:cNvPr id="1045" name="Rectangle: Rounded Corners 1044">
              <a:extLst>
                <a:ext uri="{FF2B5EF4-FFF2-40B4-BE49-F238E27FC236}">
                  <a16:creationId xmlns:a16="http://schemas.microsoft.com/office/drawing/2014/main" id="{200F79A2-7437-E901-C3F3-89B47C9B9AE4}"/>
                </a:ext>
              </a:extLst>
            </p:cNvPr>
            <p:cNvSpPr/>
            <p:nvPr/>
          </p:nvSpPr>
          <p:spPr>
            <a:xfrm>
              <a:off x="30917553" y="9754696"/>
              <a:ext cx="6804278" cy="1212440"/>
            </a:xfrm>
            <a:prstGeom prst="roundRect">
              <a:avLst/>
            </a:prstGeom>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6" name="TextBox 1045">
              <a:extLst>
                <a:ext uri="{FF2B5EF4-FFF2-40B4-BE49-F238E27FC236}">
                  <a16:creationId xmlns:a16="http://schemas.microsoft.com/office/drawing/2014/main" id="{FDDBE988-4909-4233-DF3F-81F642A65FD0}"/>
                </a:ext>
              </a:extLst>
            </p:cNvPr>
            <p:cNvSpPr txBox="1"/>
            <p:nvPr/>
          </p:nvSpPr>
          <p:spPr>
            <a:xfrm>
              <a:off x="30943142" y="9857526"/>
              <a:ext cx="6753100" cy="923330"/>
            </a:xfrm>
            <a:prstGeom prst="rect">
              <a:avLst/>
            </a:prstGeom>
            <a:noFill/>
          </p:spPr>
          <p:txBody>
            <a:bodyPr wrap="square" rtlCol="0">
              <a:spAutoFit/>
            </a:bodyPr>
            <a:lstStyle/>
            <a:p>
              <a:pPr algn="ctr"/>
              <a:r>
                <a:rPr lang="en-GB" sz="5400" dirty="0">
                  <a:solidFill>
                    <a:schemeClr val="bg1"/>
                  </a:solidFill>
                </a:rPr>
                <a:t>Conclusion</a:t>
              </a:r>
            </a:p>
          </p:txBody>
        </p:sp>
        <p:sp>
          <p:nvSpPr>
            <p:cNvPr id="1067" name="Rectangle: Rounded Corners 1066">
              <a:extLst>
                <a:ext uri="{FF2B5EF4-FFF2-40B4-BE49-F238E27FC236}">
                  <a16:creationId xmlns:a16="http://schemas.microsoft.com/office/drawing/2014/main" id="{3A531408-0784-B7D7-5F2D-6D78D365F9FE}"/>
                </a:ext>
              </a:extLst>
            </p:cNvPr>
            <p:cNvSpPr/>
            <p:nvPr/>
          </p:nvSpPr>
          <p:spPr>
            <a:xfrm>
              <a:off x="28300099" y="6084777"/>
              <a:ext cx="12146139" cy="3235010"/>
            </a:xfrm>
            <a:prstGeom prst="roundRect">
              <a:avLst/>
            </a:prstGeom>
            <a:solidFill>
              <a:schemeClr val="bg2"/>
            </a:solidFill>
            <a:ln w="76200">
              <a:solidFill>
                <a:srgbClr val="0072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4" name="TextBox 1083">
              <a:extLst>
                <a:ext uri="{FF2B5EF4-FFF2-40B4-BE49-F238E27FC236}">
                  <a16:creationId xmlns:a16="http://schemas.microsoft.com/office/drawing/2014/main" id="{3526AD4A-14BF-B51E-8DEB-CD16309339B7}"/>
                </a:ext>
              </a:extLst>
            </p:cNvPr>
            <p:cNvSpPr txBox="1"/>
            <p:nvPr/>
          </p:nvSpPr>
          <p:spPr>
            <a:xfrm>
              <a:off x="28919650" y="11341032"/>
              <a:ext cx="11065753" cy="16205590"/>
            </a:xfrm>
            <a:prstGeom prst="rect">
              <a:avLst/>
            </a:prstGeom>
            <a:noFill/>
          </p:spPr>
          <p:txBody>
            <a:bodyPr wrap="square" rtlCol="0">
              <a:spAutoFit/>
            </a:bodyPr>
            <a:lstStyle/>
            <a:p>
              <a:r>
                <a:rPr lang="en-GB" sz="5400" i="1" dirty="0">
                  <a:solidFill>
                    <a:schemeClr val="bg1"/>
                  </a:solidFill>
                  <a:effectLst/>
                  <a:latin typeface="Calibri" panose="020F0502020204030204" pitchFamily="34" charset="0"/>
                  <a:ea typeface="Calibri" panose="020F0502020204030204" pitchFamily="34" charset="0"/>
                </a:rPr>
                <a:t>Our </a:t>
              </a:r>
              <a:r>
                <a:rPr lang="en-GB" sz="5400" b="1" i="1" dirty="0">
                  <a:solidFill>
                    <a:schemeClr val="bg1"/>
                  </a:solidFill>
                  <a:latin typeface="Calibri" panose="020F0502020204030204" pitchFamily="34" charset="0"/>
                  <a:ea typeface="Calibri" panose="020F0502020204030204" pitchFamily="34" charset="0"/>
                </a:rPr>
                <a:t>p</a:t>
              </a:r>
              <a:r>
                <a:rPr lang="en-GB" sz="5400" b="1" i="1" dirty="0">
                  <a:solidFill>
                    <a:schemeClr val="bg1"/>
                  </a:solidFill>
                  <a:effectLst/>
                  <a:latin typeface="Calibri" panose="020F0502020204030204" pitchFamily="34" charset="0"/>
                  <a:ea typeface="Calibri" panose="020F0502020204030204" pitchFamily="34" charset="0"/>
                </a:rPr>
                <a:t>ilot Diabetes Pre-Operative Pathway commenced at point of referral </a:t>
              </a:r>
              <a:r>
                <a:rPr lang="en-GB" sz="5400" i="1" dirty="0">
                  <a:solidFill>
                    <a:schemeClr val="bg1"/>
                  </a:solidFill>
                  <a:effectLst/>
                  <a:latin typeface="Calibri" panose="020F0502020204030204" pitchFamily="34" charset="0"/>
                  <a:ea typeface="Calibri" panose="020F0502020204030204" pitchFamily="34" charset="0"/>
                </a:rPr>
                <a:t>results in significantly better pre-operative glycaemic optimisation than standard management.</a:t>
              </a:r>
            </a:p>
            <a:p>
              <a:endParaRPr lang="en-GB"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Results of HbA1c reduction at 3 months among those with a baseline of </a:t>
              </a:r>
              <a:r>
                <a:rPr lang="en-GB" sz="3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a:t>
              </a:r>
              <a:r>
                <a:rPr lang="en-GB"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69mmol/mol, to date, are comparable to those achieved by Page et al (2020).  As such, it can be surmised the improvement to patient outcomes demonstrated in this may be replicated among patients engaged on the Somerset Diabetes Pre-Operative Pathway.  </a:t>
              </a:r>
            </a:p>
            <a:p>
              <a:pPr>
                <a:lnSpc>
                  <a:spcPct val="107000"/>
                </a:lnSpc>
                <a:spcAft>
                  <a:spcPts val="800"/>
                </a:spcAft>
              </a:pPr>
              <a:r>
                <a:rPr lang="en-GB"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The HbA1c reductions recorded by 6 months suggest greater improvements can be achieved if the pathway is commenced earlier in the elective surgical pathway.  Further data will be required to evaluate the impact of this on patient outcomes.</a:t>
              </a:r>
            </a:p>
            <a:p>
              <a:pPr>
                <a:lnSpc>
                  <a:spcPct val="107000"/>
                </a:lnSpc>
                <a:spcAft>
                  <a:spcPts val="800"/>
                </a:spcAft>
              </a:pPr>
              <a:r>
                <a:rPr lang="en-GB" sz="3200" dirty="0">
                  <a:solidFill>
                    <a:schemeClr val="bg1"/>
                  </a:solidFill>
                  <a:latin typeface="Calibri" panose="020F0502020204030204" pitchFamily="34" charset="0"/>
                  <a:ea typeface="Calibri" panose="020F0502020204030204" pitchFamily="34" charset="0"/>
                  <a:cs typeface="Times New Roman" panose="02020603050405020304" pitchFamily="18" charset="0"/>
                </a:rPr>
                <a:t>There is insufficient data at present to confirm improvement in the percentage of patients maintaining HbA1c reduction by time of pre-assessment.  However, data available to date is in line with the PQIP (2019) suggestion that 90% of patients can achieve diabetes optimisation within the full timeframe of the elective surgical pathway.</a:t>
              </a:r>
            </a:p>
            <a:p>
              <a:pPr>
                <a:lnSpc>
                  <a:spcPct val="107000"/>
                </a:lnSpc>
                <a:spcAft>
                  <a:spcPts val="800"/>
                </a:spcAft>
              </a:pPr>
              <a:r>
                <a:rPr lang="en-GB" sz="3200" dirty="0">
                  <a:solidFill>
                    <a:schemeClr val="bg1"/>
                  </a:solidFill>
                  <a:latin typeface="Calibri" panose="020F0502020204030204" pitchFamily="34" charset="0"/>
                  <a:ea typeface="Calibri" panose="020F0502020204030204" pitchFamily="34" charset="0"/>
                  <a:cs typeface="Times New Roman" panose="02020603050405020304" pitchFamily="18" charset="0"/>
                </a:rPr>
                <a:t>Results to date support the continued roll out of this collaborative pathway within primary care settings throughout Somerset. </a:t>
              </a:r>
              <a:endParaRPr lang="en-GB"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grpSp>
          <p:nvGrpSpPr>
            <p:cNvPr id="1086" name="Group 1085">
              <a:extLst>
                <a:ext uri="{FF2B5EF4-FFF2-40B4-BE49-F238E27FC236}">
                  <a16:creationId xmlns:a16="http://schemas.microsoft.com/office/drawing/2014/main" id="{47168658-024C-F93A-A3FD-2BB34EF484E8}"/>
                </a:ext>
              </a:extLst>
            </p:cNvPr>
            <p:cNvGrpSpPr/>
            <p:nvPr/>
          </p:nvGrpSpPr>
          <p:grpSpPr>
            <a:xfrm>
              <a:off x="28295505" y="26841462"/>
              <a:ext cx="12150733" cy="2876257"/>
              <a:chOff x="28336236" y="18477720"/>
              <a:chExt cx="12150733" cy="3346364"/>
            </a:xfrm>
          </p:grpSpPr>
          <p:grpSp>
            <p:nvGrpSpPr>
              <p:cNvPr id="30" name="Group 29">
                <a:extLst>
                  <a:ext uri="{FF2B5EF4-FFF2-40B4-BE49-F238E27FC236}">
                    <a16:creationId xmlns:a16="http://schemas.microsoft.com/office/drawing/2014/main" id="{47986635-4367-8380-84D1-4BFB6EF73657}"/>
                  </a:ext>
                </a:extLst>
              </p:cNvPr>
              <p:cNvGrpSpPr/>
              <p:nvPr/>
            </p:nvGrpSpPr>
            <p:grpSpPr>
              <a:xfrm>
                <a:off x="28336236" y="18477720"/>
                <a:ext cx="12150733" cy="3346364"/>
                <a:chOff x="344885" y="6122684"/>
                <a:chExt cx="12150733" cy="3873593"/>
              </a:xfrm>
            </p:grpSpPr>
            <p:sp>
              <p:nvSpPr>
                <p:cNvPr id="31" name="Rectangle: Rounded Corners 30">
                  <a:extLst>
                    <a:ext uri="{FF2B5EF4-FFF2-40B4-BE49-F238E27FC236}">
                      <a16:creationId xmlns:a16="http://schemas.microsoft.com/office/drawing/2014/main" id="{A09F4169-0255-35A9-0575-D3FC6649B3D6}"/>
                    </a:ext>
                  </a:extLst>
                </p:cNvPr>
                <p:cNvSpPr/>
                <p:nvPr/>
              </p:nvSpPr>
              <p:spPr>
                <a:xfrm>
                  <a:off x="344885" y="6889081"/>
                  <a:ext cx="12150733" cy="3107196"/>
                </a:xfrm>
                <a:prstGeom prst="roundRect">
                  <a:avLst/>
                </a:prstGeom>
                <a:ln>
                  <a:solidFill>
                    <a:srgbClr val="0072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p>
              </p:txBody>
            </p:sp>
            <p:sp>
              <p:nvSpPr>
                <p:cNvPr id="1028" name="Rectangle: Rounded Corners 1027">
                  <a:extLst>
                    <a:ext uri="{FF2B5EF4-FFF2-40B4-BE49-F238E27FC236}">
                      <a16:creationId xmlns:a16="http://schemas.microsoft.com/office/drawing/2014/main" id="{245689C7-82EC-E547-461F-AFC542D2B138}"/>
                    </a:ext>
                  </a:extLst>
                </p:cNvPr>
                <p:cNvSpPr/>
                <p:nvPr/>
              </p:nvSpPr>
              <p:spPr>
                <a:xfrm>
                  <a:off x="3168600" y="6122684"/>
                  <a:ext cx="6804278" cy="1109609"/>
                </a:xfrm>
                <a:prstGeom prst="roundRect">
                  <a:avLst/>
                </a:prstGeom>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2" name="TextBox 1031">
                  <a:extLst>
                    <a:ext uri="{FF2B5EF4-FFF2-40B4-BE49-F238E27FC236}">
                      <a16:creationId xmlns:a16="http://schemas.microsoft.com/office/drawing/2014/main" id="{4DE0099B-3D57-EA6E-D7C8-D99AF0103FB3}"/>
                    </a:ext>
                  </a:extLst>
                </p:cNvPr>
                <p:cNvSpPr txBox="1"/>
                <p:nvPr/>
              </p:nvSpPr>
              <p:spPr>
                <a:xfrm>
                  <a:off x="3194189" y="6289809"/>
                  <a:ext cx="6753100" cy="584774"/>
                </a:xfrm>
                <a:prstGeom prst="rect">
                  <a:avLst/>
                </a:prstGeom>
                <a:noFill/>
              </p:spPr>
              <p:txBody>
                <a:bodyPr wrap="square" rtlCol="0">
                  <a:spAutoFit/>
                </a:bodyPr>
                <a:lstStyle/>
                <a:p>
                  <a:pPr algn="ctr"/>
                  <a:r>
                    <a:rPr lang="en-GB" sz="3200" dirty="0">
                      <a:solidFill>
                        <a:schemeClr val="bg1"/>
                      </a:solidFill>
                    </a:rPr>
                    <a:t>Acknowledgements</a:t>
                  </a:r>
                </a:p>
              </p:txBody>
            </p:sp>
          </p:grpSp>
          <p:sp>
            <p:nvSpPr>
              <p:cNvPr id="1085" name="TextBox 1084">
                <a:extLst>
                  <a:ext uri="{FF2B5EF4-FFF2-40B4-BE49-F238E27FC236}">
                    <a16:creationId xmlns:a16="http://schemas.microsoft.com/office/drawing/2014/main" id="{A9DBC85B-F751-8147-0456-FF67B37A4F20}"/>
                  </a:ext>
                </a:extLst>
              </p:cNvPr>
              <p:cNvSpPr txBox="1"/>
              <p:nvPr/>
            </p:nvSpPr>
            <p:spPr>
              <a:xfrm>
                <a:off x="28878725" y="19505581"/>
                <a:ext cx="11065753" cy="1861723"/>
              </a:xfrm>
              <a:prstGeom prst="rect">
                <a:avLst/>
              </a:prstGeom>
              <a:noFill/>
            </p:spPr>
            <p:txBody>
              <a:bodyPr wrap="square" rtlCol="0">
                <a:spAutoFit/>
              </a:bodyPr>
              <a:lstStyle/>
              <a:p>
                <a:pPr>
                  <a:lnSpc>
                    <a:spcPct val="107000"/>
                  </a:lnSpc>
                  <a:spcAft>
                    <a:spcPts val="800"/>
                  </a:spcAft>
                </a:pPr>
                <a:r>
                  <a:rPr lang="en-GB" sz="2000" dirty="0">
                    <a:solidFill>
                      <a:schemeClr val="bg1"/>
                    </a:solidFill>
                    <a:latin typeface="Calibri" panose="020F0502020204030204" pitchFamily="34" charset="0"/>
                    <a:cs typeface="Times New Roman" panose="02020603050405020304" pitchFamily="18" charset="0"/>
                  </a:rPr>
                  <a:t>This pilot project was supported by NHS Somerset with funding from the NHS Transformation fund.</a:t>
                </a:r>
              </a:p>
              <a:p>
                <a:pPr>
                  <a:lnSpc>
                    <a:spcPct val="107000"/>
                  </a:lnSpc>
                  <a:spcAft>
                    <a:spcPts val="800"/>
                  </a:spcAft>
                </a:pPr>
                <a:r>
                  <a:rPr lang="en-GB" sz="2000" dirty="0">
                    <a:solidFill>
                      <a:schemeClr val="bg1"/>
                    </a:solidFill>
                    <a:latin typeface="Calibri" panose="020F0502020204030204" pitchFamily="34" charset="0"/>
                    <a:cs typeface="Times New Roman" panose="02020603050405020304" pitchFamily="18" charset="0"/>
                  </a:rPr>
                  <a:t>The authors acknowledge contribution of colleagues within Somerset and Yeovil District Hospital NHS Foundation Trusts, in particular Dr Megan Lewis, Jacqui Wilson and Kelly James.</a:t>
                </a:r>
              </a:p>
              <a:p>
                <a:pPr>
                  <a:lnSpc>
                    <a:spcPct val="107000"/>
                  </a:lnSpc>
                  <a:spcAft>
                    <a:spcPts val="800"/>
                  </a:spcAft>
                </a:pPr>
                <a:r>
                  <a:rPr lang="en-GB" sz="2000" dirty="0">
                    <a:solidFill>
                      <a:schemeClr val="bg1"/>
                    </a:solidFill>
                    <a:latin typeface="Calibri" panose="020F0502020204030204" pitchFamily="34" charset="0"/>
                    <a:cs typeface="Times New Roman" panose="02020603050405020304" pitchFamily="18" charset="0"/>
                  </a:rPr>
                  <a:t>Thanks also to Dr Ian Boyland of Preston Grove Medical Centre, and Karen Baker of NHS Somerset. </a:t>
                </a:r>
              </a:p>
            </p:txBody>
          </p:sp>
        </p:grpSp>
        <p:sp>
          <p:nvSpPr>
            <p:cNvPr id="1099" name="TextBox 1098">
              <a:extLst>
                <a:ext uri="{FF2B5EF4-FFF2-40B4-BE49-F238E27FC236}">
                  <a16:creationId xmlns:a16="http://schemas.microsoft.com/office/drawing/2014/main" id="{B26657D8-AAB2-93A3-7CB0-151C6181DE5B}"/>
                </a:ext>
              </a:extLst>
            </p:cNvPr>
            <p:cNvSpPr txBox="1"/>
            <p:nvPr/>
          </p:nvSpPr>
          <p:spPr>
            <a:xfrm>
              <a:off x="28902099" y="6699119"/>
              <a:ext cx="6643683" cy="2062103"/>
            </a:xfrm>
            <a:prstGeom prst="rect">
              <a:avLst/>
            </a:prstGeom>
            <a:noFill/>
          </p:spPr>
          <p:txBody>
            <a:bodyPr wrap="square" rtlCol="0">
              <a:spAutoFit/>
            </a:bodyPr>
            <a:lstStyle/>
            <a:p>
              <a:r>
                <a:rPr lang="en-GB" sz="3200" dirty="0"/>
                <a:t>Scan code to visit the Somerset NHS primary care </a:t>
              </a:r>
              <a:r>
                <a:rPr lang="en-GB" sz="3200" dirty="0" err="1"/>
                <a:t>TeamNet</a:t>
              </a:r>
              <a:r>
                <a:rPr lang="en-GB" sz="3200" dirty="0"/>
                <a:t> portal page for more information about the Somerset Diabetes Pre-Operative Pathway</a:t>
              </a:r>
            </a:p>
          </p:txBody>
        </p:sp>
      </p:grpSp>
      <p:grpSp>
        <p:nvGrpSpPr>
          <p:cNvPr id="1101" name="Group 1100">
            <a:extLst>
              <a:ext uri="{FF2B5EF4-FFF2-40B4-BE49-F238E27FC236}">
                <a16:creationId xmlns:a16="http://schemas.microsoft.com/office/drawing/2014/main" id="{979F7A53-FDD5-85A7-CAEA-25340C497E3F}"/>
              </a:ext>
            </a:extLst>
          </p:cNvPr>
          <p:cNvGrpSpPr/>
          <p:nvPr/>
        </p:nvGrpSpPr>
        <p:grpSpPr>
          <a:xfrm>
            <a:off x="13133954" y="5788952"/>
            <a:ext cx="13965277" cy="24031438"/>
            <a:chOff x="13563036" y="5788952"/>
            <a:chExt cx="13965277" cy="24031438"/>
          </a:xfrm>
        </p:grpSpPr>
        <p:sp>
          <p:nvSpPr>
            <p:cNvPr id="18" name="Rectangle: Rounded Corners 17">
              <a:extLst>
                <a:ext uri="{FF2B5EF4-FFF2-40B4-BE49-F238E27FC236}">
                  <a16:creationId xmlns:a16="http://schemas.microsoft.com/office/drawing/2014/main" id="{1C8EC833-4EFD-6807-CF74-D9CAE35C9CCE}"/>
                </a:ext>
              </a:extLst>
            </p:cNvPr>
            <p:cNvSpPr/>
            <p:nvPr/>
          </p:nvSpPr>
          <p:spPr>
            <a:xfrm>
              <a:off x="13563036" y="6506615"/>
              <a:ext cx="13965277" cy="23313775"/>
            </a:xfrm>
            <a:prstGeom prst="roundRect">
              <a:avLst/>
            </a:prstGeom>
            <a:solidFill>
              <a:schemeClr val="bg2"/>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054" name="Group 1053">
              <a:extLst>
                <a:ext uri="{FF2B5EF4-FFF2-40B4-BE49-F238E27FC236}">
                  <a16:creationId xmlns:a16="http://schemas.microsoft.com/office/drawing/2014/main" id="{D4A5C6CD-50F0-E294-327A-30A94D894F47}"/>
                </a:ext>
              </a:extLst>
            </p:cNvPr>
            <p:cNvGrpSpPr/>
            <p:nvPr/>
          </p:nvGrpSpPr>
          <p:grpSpPr>
            <a:xfrm>
              <a:off x="17148475" y="5788952"/>
              <a:ext cx="6804278" cy="1212440"/>
              <a:chOff x="17413523" y="8627267"/>
              <a:chExt cx="6804278" cy="1212440"/>
            </a:xfrm>
          </p:grpSpPr>
          <p:sp>
            <p:nvSpPr>
              <p:cNvPr id="1052" name="Rectangle: Rounded Corners 1051">
                <a:extLst>
                  <a:ext uri="{FF2B5EF4-FFF2-40B4-BE49-F238E27FC236}">
                    <a16:creationId xmlns:a16="http://schemas.microsoft.com/office/drawing/2014/main" id="{BC1BC903-1F43-4F53-2F47-4DFE2E05D77D}"/>
                  </a:ext>
                </a:extLst>
              </p:cNvPr>
              <p:cNvSpPr/>
              <p:nvPr/>
            </p:nvSpPr>
            <p:spPr>
              <a:xfrm>
                <a:off x="17413523" y="8627267"/>
                <a:ext cx="6804278" cy="1212440"/>
              </a:xfrm>
              <a:prstGeom prst="roundRect">
                <a:avLst/>
              </a:prstGeom>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3" name="TextBox 1052">
                <a:extLst>
                  <a:ext uri="{FF2B5EF4-FFF2-40B4-BE49-F238E27FC236}">
                    <a16:creationId xmlns:a16="http://schemas.microsoft.com/office/drawing/2014/main" id="{74FC5510-0362-69D0-C74E-C8274FFE5708}"/>
                  </a:ext>
                </a:extLst>
              </p:cNvPr>
              <p:cNvSpPr txBox="1"/>
              <p:nvPr/>
            </p:nvSpPr>
            <p:spPr>
              <a:xfrm>
                <a:off x="17439112" y="8730097"/>
                <a:ext cx="6753100" cy="923330"/>
              </a:xfrm>
              <a:prstGeom prst="rect">
                <a:avLst/>
              </a:prstGeom>
              <a:noFill/>
            </p:spPr>
            <p:txBody>
              <a:bodyPr wrap="square" rtlCol="0">
                <a:spAutoFit/>
              </a:bodyPr>
              <a:lstStyle/>
              <a:p>
                <a:pPr algn="ctr"/>
                <a:r>
                  <a:rPr lang="en-GB" sz="5400" dirty="0">
                    <a:solidFill>
                      <a:schemeClr val="bg1"/>
                    </a:solidFill>
                  </a:rPr>
                  <a:t>Results</a:t>
                </a:r>
              </a:p>
            </p:txBody>
          </p:sp>
        </p:grpSp>
        <p:sp>
          <p:nvSpPr>
            <p:cNvPr id="1069" name="TextBox 1068">
              <a:extLst>
                <a:ext uri="{FF2B5EF4-FFF2-40B4-BE49-F238E27FC236}">
                  <a16:creationId xmlns:a16="http://schemas.microsoft.com/office/drawing/2014/main" id="{7526BED5-E338-0401-9D4F-B15DB92EFD3B}"/>
                </a:ext>
              </a:extLst>
            </p:cNvPr>
            <p:cNvSpPr txBox="1"/>
            <p:nvPr/>
          </p:nvSpPr>
          <p:spPr>
            <a:xfrm>
              <a:off x="14462635" y="7410508"/>
              <a:ext cx="12175958" cy="2806281"/>
            </a:xfrm>
            <a:prstGeom prst="rect">
              <a:avLst/>
            </a:prstGeom>
            <a:noFill/>
          </p:spPr>
          <p:txBody>
            <a:bodyPr wrap="square" rtlCol="0">
              <a:spAutoFit/>
            </a:bodyPr>
            <a:lstStyle/>
            <a:p>
              <a:pPr>
                <a:lnSpc>
                  <a:spcPct val="107000"/>
                </a:lnSpc>
                <a:spcAft>
                  <a:spcPts val="800"/>
                </a:spcAft>
              </a:pPr>
              <a:r>
                <a:rPr lang="en-GB" sz="3200" dirty="0">
                  <a:effectLst/>
                  <a:latin typeface="Calibri" panose="020F0502020204030204" pitchFamily="34" charset="0"/>
                  <a:ea typeface="Calibri" panose="020F0502020204030204" pitchFamily="34" charset="0"/>
                  <a:cs typeface="Times New Roman" panose="02020603050405020304" pitchFamily="18" charset="0"/>
                </a:rPr>
                <a:t>The pilot was commenced in May 2022 and achieved the initial aim of engaging 50 patients by April 2023.  </a:t>
              </a:r>
            </a:p>
            <a:p>
              <a:pPr>
                <a:lnSpc>
                  <a:spcPct val="107000"/>
                </a:lnSpc>
                <a:spcAft>
                  <a:spcPts val="800"/>
                </a:spcAft>
              </a:pPr>
              <a:r>
                <a:rPr lang="en-GB" sz="3200" dirty="0">
                  <a:latin typeface="Calibri" panose="020F0502020204030204" pitchFamily="34" charset="0"/>
                  <a:ea typeface="Calibri" panose="020F0502020204030204" pitchFamily="34" charset="0"/>
                  <a:cs typeface="Times New Roman" panose="02020603050405020304" pitchFamily="18" charset="0"/>
                </a:rPr>
                <a:t>Due to post-pandemic delays to surgical waiting lists, it is anticipated it may take a further 18 months for completion of data collection for all measures. </a:t>
              </a:r>
              <a:r>
                <a:rPr lang="en-GB" sz="3200" dirty="0">
                  <a:effectLst/>
                  <a:latin typeface="Calibri" panose="020F0502020204030204" pitchFamily="34" charset="0"/>
                  <a:ea typeface="Calibri" panose="020F0502020204030204" pitchFamily="34" charset="0"/>
                  <a:cs typeface="Times New Roman" panose="02020603050405020304" pitchFamily="18" charset="0"/>
                </a:rPr>
                <a:t>To date, </a:t>
              </a:r>
              <a:r>
                <a:rPr lang="en-GB" sz="3200" dirty="0">
                  <a:latin typeface="Calibri" panose="020F0502020204030204" pitchFamily="34" charset="0"/>
                  <a:ea typeface="Calibri" panose="020F0502020204030204" pitchFamily="34" charset="0"/>
                  <a:cs typeface="Times New Roman" panose="02020603050405020304" pitchFamily="18" charset="0"/>
                </a:rPr>
                <a:t>10 patients have undergone 12 procedures. </a:t>
              </a:r>
              <a:endParaRPr lang="en-GB" dirty="0"/>
            </a:p>
          </p:txBody>
        </p:sp>
        <p:sp>
          <p:nvSpPr>
            <p:cNvPr id="1072" name="TextBox 1071">
              <a:extLst>
                <a:ext uri="{FF2B5EF4-FFF2-40B4-BE49-F238E27FC236}">
                  <a16:creationId xmlns:a16="http://schemas.microsoft.com/office/drawing/2014/main" id="{4247D7ED-65F0-4582-B886-143776580988}"/>
                </a:ext>
              </a:extLst>
            </p:cNvPr>
            <p:cNvSpPr txBox="1"/>
            <p:nvPr/>
          </p:nvSpPr>
          <p:spPr>
            <a:xfrm>
              <a:off x="21993727" y="10355790"/>
              <a:ext cx="4859212" cy="12187952"/>
            </a:xfrm>
            <a:prstGeom prst="rect">
              <a:avLst/>
            </a:prstGeom>
            <a:noFill/>
          </p:spPr>
          <p:txBody>
            <a:bodyPr wrap="square" rtlCol="0">
              <a:spAutoFit/>
            </a:bodyPr>
            <a:lstStyle/>
            <a:p>
              <a:r>
                <a:rPr lang="en-GB" sz="3200" dirty="0">
                  <a:effectLst/>
                  <a:latin typeface="Calibri" panose="020F0502020204030204" pitchFamily="34" charset="0"/>
                  <a:ea typeface="Calibri" panose="020F0502020204030204" pitchFamily="34" charset="0"/>
                  <a:cs typeface="Times New Roman" panose="02020603050405020304" pitchFamily="18" charset="0"/>
                </a:rPr>
                <a:t>Preliminary results demonstrate improvements across both outcome measures, and an increase in the number of patients with diabetes having HbA1c checked within primary care </a:t>
              </a:r>
              <a:r>
                <a:rPr lang="en-GB" sz="3200" dirty="0">
                  <a:effectLst/>
                  <a:latin typeface="Calibri" panose="020F0502020204030204" pitchFamily="34" charset="0"/>
                  <a:ea typeface="Calibri" panose="020F0502020204030204" pitchFamily="34" charset="0"/>
                  <a:cs typeface="Calibri" panose="020F0502020204030204" pitchFamily="34" charset="0"/>
                </a:rPr>
                <a:t>±</a:t>
              </a:r>
              <a:r>
                <a:rPr lang="en-GB" sz="3200" dirty="0">
                  <a:effectLst/>
                  <a:latin typeface="Calibri" panose="020F0502020204030204" pitchFamily="34" charset="0"/>
                  <a:ea typeface="Calibri" panose="020F0502020204030204" pitchFamily="34" charset="0"/>
                  <a:cs typeface="Times New Roman" panose="02020603050405020304" pitchFamily="18" charset="0"/>
                </a:rPr>
                <a:t> 3 months of POR.</a:t>
              </a:r>
              <a:endParaRPr lang="en-GB" sz="3200" dirty="0">
                <a:latin typeface="Calibri" panose="020F0502020204030204" pitchFamily="34" charset="0"/>
                <a:ea typeface="Calibri" panose="020F0502020204030204" pitchFamily="34" charset="0"/>
                <a:cs typeface="Times New Roman" panose="02020603050405020304" pitchFamily="18" charset="0"/>
              </a:endParaRPr>
            </a:p>
            <a:p>
              <a:r>
                <a:rPr lang="en-GB" sz="3200" dirty="0">
                  <a:effectLst/>
                  <a:latin typeface="Calibri" panose="020F0502020204030204" pitchFamily="34" charset="0"/>
                  <a:ea typeface="Calibri" panose="020F0502020204030204" pitchFamily="34" charset="0"/>
                  <a:cs typeface="Times New Roman" panose="02020603050405020304" pitchFamily="18" charset="0"/>
                </a:rPr>
                <a:t>Mean HbA1c for all patients at baseline was 87mmol/mol.  A reduction in HbA1c has been recorded in 96% of patients remaining on the pathway for </a:t>
              </a:r>
              <a:r>
                <a:rPr lang="en-GB" sz="3200" dirty="0">
                  <a:effectLst/>
                  <a:latin typeface="Calibri" panose="020F0502020204030204" pitchFamily="34" charset="0"/>
                  <a:ea typeface="Calibri" panose="020F0502020204030204" pitchFamily="34" charset="0"/>
                  <a:cs typeface="Calibri" panose="020F0502020204030204" pitchFamily="34" charset="0"/>
                </a:rPr>
                <a:t>≥</a:t>
              </a:r>
              <a:r>
                <a:rPr lang="en-GB" sz="3200" dirty="0">
                  <a:effectLst/>
                  <a:latin typeface="Calibri" panose="020F0502020204030204" pitchFamily="34" charset="0"/>
                  <a:ea typeface="Calibri" panose="020F0502020204030204" pitchFamily="34" charset="0"/>
                  <a:cs typeface="Times New Roman" panose="02020603050405020304" pitchFamily="18" charset="0"/>
                </a:rPr>
                <a:t>3months, with greater reductions seen in those remaining on the pathway for </a:t>
              </a:r>
              <a:r>
                <a:rPr lang="en-GB" sz="3200" dirty="0">
                  <a:effectLst/>
                  <a:latin typeface="Calibri" panose="020F0502020204030204" pitchFamily="34" charset="0"/>
                  <a:ea typeface="Calibri" panose="020F0502020204030204" pitchFamily="34" charset="0"/>
                  <a:cs typeface="Calibri" panose="020F0502020204030204" pitchFamily="34" charset="0"/>
                </a:rPr>
                <a:t>≥6months.  </a:t>
              </a:r>
              <a:r>
                <a:rPr lang="en-GB" sz="3200" dirty="0">
                  <a:latin typeface="Calibri" panose="020F0502020204030204" pitchFamily="34" charset="0"/>
                  <a:ea typeface="Calibri" panose="020F0502020204030204" pitchFamily="34" charset="0"/>
                  <a:cs typeface="Calibri" panose="020F0502020204030204" pitchFamily="34" charset="0"/>
                </a:rPr>
                <a:t>Greater reductions in HbA1c </a:t>
              </a:r>
              <a:r>
                <a:rPr lang="en-GB" sz="3200" dirty="0">
                  <a:effectLst/>
                  <a:latin typeface="Calibri" panose="020F0502020204030204" pitchFamily="34" charset="0"/>
                  <a:ea typeface="Calibri" panose="020F0502020204030204" pitchFamily="34" charset="0"/>
                  <a:cs typeface="Calibri" panose="020F0502020204030204" pitchFamily="34" charset="0"/>
                </a:rPr>
                <a:t>were also noted in those whose HbA1c was above the elective surgical threshold of ≥69mmol/mol at baseline. </a:t>
              </a:r>
              <a:endParaRPr lang="en-GB" sz="32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1073" name="TextBox 1072">
              <a:extLst>
                <a:ext uri="{FF2B5EF4-FFF2-40B4-BE49-F238E27FC236}">
                  <a16:creationId xmlns:a16="http://schemas.microsoft.com/office/drawing/2014/main" id="{D31352CD-7B4C-00D7-0C6D-6DCD18EFD22A}"/>
                </a:ext>
              </a:extLst>
            </p:cNvPr>
            <p:cNvSpPr txBox="1"/>
            <p:nvPr/>
          </p:nvSpPr>
          <p:spPr>
            <a:xfrm>
              <a:off x="14536824" y="28727786"/>
              <a:ext cx="6435215" cy="400110"/>
            </a:xfrm>
            <a:prstGeom prst="rect">
              <a:avLst/>
            </a:prstGeom>
            <a:noFill/>
          </p:spPr>
          <p:txBody>
            <a:bodyPr wrap="square" rtlCol="0">
              <a:spAutoFit/>
            </a:bodyPr>
            <a:lstStyle/>
            <a:p>
              <a:r>
                <a:rPr lang="en-GB" sz="2000" b="1" i="1" dirty="0"/>
                <a:t>Figure 4: </a:t>
              </a:r>
              <a:r>
                <a:rPr lang="en-GB" sz="2000" i="1" dirty="0"/>
                <a:t>HbA1c reduction</a:t>
              </a:r>
            </a:p>
          </p:txBody>
        </p:sp>
        <p:grpSp>
          <p:nvGrpSpPr>
            <p:cNvPr id="1083" name="Group 1082">
              <a:extLst>
                <a:ext uri="{FF2B5EF4-FFF2-40B4-BE49-F238E27FC236}">
                  <a16:creationId xmlns:a16="http://schemas.microsoft.com/office/drawing/2014/main" id="{3598EFEE-E962-FD6B-AB59-C5840DA16122}"/>
                </a:ext>
              </a:extLst>
            </p:cNvPr>
            <p:cNvGrpSpPr/>
            <p:nvPr/>
          </p:nvGrpSpPr>
          <p:grpSpPr>
            <a:xfrm>
              <a:off x="14370959" y="10349860"/>
              <a:ext cx="7974691" cy="12208511"/>
              <a:chOff x="14370959" y="10699901"/>
              <a:chExt cx="8581443" cy="11436556"/>
            </a:xfrm>
          </p:grpSpPr>
          <p:graphicFrame>
            <p:nvGraphicFramePr>
              <p:cNvPr id="1074" name="Chart 1073">
                <a:extLst>
                  <a:ext uri="{FF2B5EF4-FFF2-40B4-BE49-F238E27FC236}">
                    <a16:creationId xmlns:a16="http://schemas.microsoft.com/office/drawing/2014/main" id="{5DEC2294-FB8D-3208-5562-8E9EF5F49016}"/>
                  </a:ext>
                </a:extLst>
              </p:cNvPr>
              <p:cNvGraphicFramePr>
                <a:graphicFrameLocks/>
              </p:cNvGraphicFramePr>
              <p:nvPr>
                <p:extLst>
                  <p:ext uri="{D42A27DB-BD31-4B8C-83A1-F6EECF244321}">
                    <p14:modId xmlns:p14="http://schemas.microsoft.com/office/powerpoint/2010/main" val="3634573800"/>
                  </p:ext>
                </p:extLst>
              </p:nvPr>
            </p:nvGraphicFramePr>
            <p:xfrm>
              <a:off x="14370959" y="18546246"/>
              <a:ext cx="8581443" cy="3346530"/>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1075" name="Chart 1074">
                <a:extLst>
                  <a:ext uri="{FF2B5EF4-FFF2-40B4-BE49-F238E27FC236}">
                    <a16:creationId xmlns:a16="http://schemas.microsoft.com/office/drawing/2014/main" id="{1B777065-1E79-1862-CCEE-42658E11008B}"/>
                  </a:ext>
                </a:extLst>
              </p:cNvPr>
              <p:cNvGraphicFramePr>
                <a:graphicFrameLocks/>
              </p:cNvGraphicFramePr>
              <p:nvPr>
                <p:extLst>
                  <p:ext uri="{D42A27DB-BD31-4B8C-83A1-F6EECF244321}">
                    <p14:modId xmlns:p14="http://schemas.microsoft.com/office/powerpoint/2010/main" val="3215502343"/>
                  </p:ext>
                </p:extLst>
              </p:nvPr>
            </p:nvGraphicFramePr>
            <p:xfrm>
              <a:off x="14536825" y="10699901"/>
              <a:ext cx="8415577" cy="3323488"/>
            </p:xfrm>
            <a:graphic>
              <a:graphicData uri="http://schemas.openxmlformats.org/drawingml/2006/chart">
                <c:chart xmlns:c="http://schemas.openxmlformats.org/drawingml/2006/chart" xmlns:r="http://schemas.openxmlformats.org/officeDocument/2006/relationships" r:id="rId11"/>
              </a:graphicData>
            </a:graphic>
          </p:graphicFrame>
          <p:sp>
            <p:nvSpPr>
              <p:cNvPr id="1077" name="TextBox 1076">
                <a:extLst>
                  <a:ext uri="{FF2B5EF4-FFF2-40B4-BE49-F238E27FC236}">
                    <a16:creationId xmlns:a16="http://schemas.microsoft.com/office/drawing/2014/main" id="{C4C77455-D531-B047-07C4-5AA9F3347868}"/>
                  </a:ext>
                </a:extLst>
              </p:cNvPr>
              <p:cNvSpPr txBox="1"/>
              <p:nvPr/>
            </p:nvSpPr>
            <p:spPr>
              <a:xfrm>
                <a:off x="14536824" y="21736347"/>
                <a:ext cx="7789776" cy="400110"/>
              </a:xfrm>
              <a:prstGeom prst="rect">
                <a:avLst/>
              </a:prstGeom>
              <a:noFill/>
            </p:spPr>
            <p:txBody>
              <a:bodyPr wrap="square" rtlCol="0">
                <a:spAutoFit/>
              </a:bodyPr>
              <a:lstStyle/>
              <a:p>
                <a:r>
                  <a:rPr lang="en-GB" sz="2000" b="1" i="1" dirty="0"/>
                  <a:t>Figure 3: </a:t>
                </a:r>
                <a:r>
                  <a:rPr lang="en-GB" sz="2000" i="1" dirty="0"/>
                  <a:t>HbA1c checked at point of referral (process measure 2) </a:t>
                </a:r>
              </a:p>
            </p:txBody>
          </p:sp>
          <p:sp>
            <p:nvSpPr>
              <p:cNvPr id="1078" name="TextBox 1077">
                <a:extLst>
                  <a:ext uri="{FF2B5EF4-FFF2-40B4-BE49-F238E27FC236}">
                    <a16:creationId xmlns:a16="http://schemas.microsoft.com/office/drawing/2014/main" id="{B38CA348-2AC3-DB5C-CE2B-2F2C4BFCF67D}"/>
                  </a:ext>
                </a:extLst>
              </p:cNvPr>
              <p:cNvSpPr txBox="1"/>
              <p:nvPr/>
            </p:nvSpPr>
            <p:spPr>
              <a:xfrm>
                <a:off x="14536825" y="17616744"/>
                <a:ext cx="7504025" cy="707886"/>
              </a:xfrm>
              <a:prstGeom prst="rect">
                <a:avLst/>
              </a:prstGeom>
              <a:noFill/>
            </p:spPr>
            <p:txBody>
              <a:bodyPr wrap="square" rtlCol="0">
                <a:spAutoFit/>
              </a:bodyPr>
              <a:lstStyle/>
              <a:p>
                <a:r>
                  <a:rPr lang="en-GB" sz="2000" b="1" i="1" dirty="0"/>
                  <a:t>Figure 2: </a:t>
                </a:r>
                <a:r>
                  <a:rPr lang="en-GB" sz="2000" i="1" dirty="0"/>
                  <a:t>Patient confidence in diabetes self-management (outcome measure 2)</a:t>
                </a:r>
              </a:p>
            </p:txBody>
          </p:sp>
          <p:sp>
            <p:nvSpPr>
              <p:cNvPr id="1079" name="TextBox 1078">
                <a:extLst>
                  <a:ext uri="{FF2B5EF4-FFF2-40B4-BE49-F238E27FC236}">
                    <a16:creationId xmlns:a16="http://schemas.microsoft.com/office/drawing/2014/main" id="{A6672BE6-3377-BE4A-1A45-598590C4485E}"/>
                  </a:ext>
                </a:extLst>
              </p:cNvPr>
              <p:cNvSpPr txBox="1"/>
              <p:nvPr/>
            </p:nvSpPr>
            <p:spPr>
              <a:xfrm>
                <a:off x="14536825" y="13664033"/>
                <a:ext cx="7789775" cy="707886"/>
              </a:xfrm>
              <a:prstGeom prst="rect">
                <a:avLst/>
              </a:prstGeom>
              <a:noFill/>
            </p:spPr>
            <p:txBody>
              <a:bodyPr wrap="square" rtlCol="0">
                <a:spAutoFit/>
              </a:bodyPr>
              <a:lstStyle/>
              <a:p>
                <a:r>
                  <a:rPr lang="en-GB" sz="2000" b="1" i="1" dirty="0"/>
                  <a:t>Figure 1: </a:t>
                </a:r>
                <a:r>
                  <a:rPr lang="en-GB" sz="2000" i="1" dirty="0"/>
                  <a:t>% achieving/maintaining HbA1c at pre-assessment (outcome measure 1)</a:t>
                </a:r>
              </a:p>
            </p:txBody>
          </p:sp>
          <p:graphicFrame>
            <p:nvGraphicFramePr>
              <p:cNvPr id="1082" name="Chart 1081">
                <a:extLst>
                  <a:ext uri="{FF2B5EF4-FFF2-40B4-BE49-F238E27FC236}">
                    <a16:creationId xmlns:a16="http://schemas.microsoft.com/office/drawing/2014/main" id="{38038750-15F0-B571-790A-D04B20152DD5}"/>
                  </a:ext>
                </a:extLst>
              </p:cNvPr>
              <p:cNvGraphicFramePr>
                <a:graphicFrameLocks/>
              </p:cNvGraphicFramePr>
              <p:nvPr>
                <p:extLst>
                  <p:ext uri="{D42A27DB-BD31-4B8C-83A1-F6EECF244321}">
                    <p14:modId xmlns:p14="http://schemas.microsoft.com/office/powerpoint/2010/main" val="1333981040"/>
                  </p:ext>
                </p:extLst>
              </p:nvPr>
            </p:nvGraphicFramePr>
            <p:xfrm>
              <a:off x="14998762" y="14587766"/>
              <a:ext cx="7953640" cy="3316361"/>
            </p:xfrm>
            <a:graphic>
              <a:graphicData uri="http://schemas.openxmlformats.org/drawingml/2006/chart">
                <c:chart xmlns:c="http://schemas.openxmlformats.org/drawingml/2006/chart" xmlns:r="http://schemas.openxmlformats.org/officeDocument/2006/relationships" r:id="rId12"/>
              </a:graphicData>
            </a:graphic>
          </p:graphicFrame>
        </p:grpSp>
        <p:graphicFrame>
          <p:nvGraphicFramePr>
            <p:cNvPr id="1100" name="Chart 1099">
              <a:extLst>
                <a:ext uri="{FF2B5EF4-FFF2-40B4-BE49-F238E27FC236}">
                  <a16:creationId xmlns:a16="http://schemas.microsoft.com/office/drawing/2014/main" id="{700C0E84-5DFC-5607-E0AF-244A31F42148}"/>
                </a:ext>
              </a:extLst>
            </p:cNvPr>
            <p:cNvGraphicFramePr>
              <a:graphicFrameLocks/>
            </p:cNvGraphicFramePr>
            <p:nvPr>
              <p:extLst>
                <p:ext uri="{D42A27DB-BD31-4B8C-83A1-F6EECF244321}">
                  <p14:modId xmlns:p14="http://schemas.microsoft.com/office/powerpoint/2010/main" val="4016653863"/>
                </p:ext>
              </p:extLst>
            </p:nvPr>
          </p:nvGraphicFramePr>
          <p:xfrm>
            <a:off x="14248809" y="22979044"/>
            <a:ext cx="12389784" cy="5599585"/>
          </p:xfrm>
          <a:graphic>
            <a:graphicData uri="http://schemas.openxmlformats.org/drawingml/2006/chart">
              <c:chart xmlns:c="http://schemas.openxmlformats.org/drawingml/2006/chart" xmlns:r="http://schemas.openxmlformats.org/officeDocument/2006/relationships" r:id="rId13"/>
            </a:graphicData>
          </a:graphic>
        </p:graphicFrame>
      </p:grpSp>
      <p:sp>
        <p:nvSpPr>
          <p:cNvPr id="1103" name="Rectangle 1102">
            <a:extLst>
              <a:ext uri="{FF2B5EF4-FFF2-40B4-BE49-F238E27FC236}">
                <a16:creationId xmlns:a16="http://schemas.microsoft.com/office/drawing/2014/main" id="{C78F7B8E-558D-2383-384D-4BAA9989BC94}"/>
              </a:ext>
            </a:extLst>
          </p:cNvPr>
          <p:cNvSpPr/>
          <p:nvPr/>
        </p:nvSpPr>
        <p:spPr>
          <a:xfrm>
            <a:off x="40105313" y="5956705"/>
            <a:ext cx="1858429" cy="23776207"/>
          </a:xfrm>
          <a:prstGeom prst="rec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04" name="TextBox 1103">
            <a:extLst>
              <a:ext uri="{FF2B5EF4-FFF2-40B4-BE49-F238E27FC236}">
                <a16:creationId xmlns:a16="http://schemas.microsoft.com/office/drawing/2014/main" id="{ADD4CD79-5D24-71B0-E9A9-3B625AA2846C}"/>
              </a:ext>
            </a:extLst>
          </p:cNvPr>
          <p:cNvSpPr txBox="1"/>
          <p:nvPr/>
        </p:nvSpPr>
        <p:spPr>
          <a:xfrm rot="16200000">
            <a:off x="29329471" y="16617480"/>
            <a:ext cx="23800255" cy="2250103"/>
          </a:xfrm>
          <a:prstGeom prst="rect">
            <a:avLst/>
          </a:prstGeom>
          <a:noFill/>
          <a:ln>
            <a:solidFill>
              <a:schemeClr val="bg1"/>
            </a:solidFill>
          </a:ln>
        </p:spPr>
        <p:txBody>
          <a:bodyPr wrap="square" rtlCol="0">
            <a:spAutoFit/>
          </a:bodyPr>
          <a:lstStyle/>
          <a:p>
            <a:pPr>
              <a:lnSpc>
                <a:spcPct val="107000"/>
              </a:lnSpc>
              <a:spcAft>
                <a:spcPts val="800"/>
              </a:spcAft>
            </a:pPr>
            <a:r>
              <a:rPr lang="en-GB" b="1" dirty="0">
                <a:solidFill>
                  <a:schemeClr val="bg1"/>
                </a:solidFill>
                <a:effectLst/>
                <a:latin typeface="+mj-lt"/>
                <a:ea typeface="Calibri" panose="020F0502020204030204" pitchFamily="34" charset="0"/>
                <a:cs typeface="Times New Roman" panose="02020603050405020304" pitchFamily="18" charset="0"/>
              </a:rPr>
              <a:t>References: </a:t>
            </a:r>
            <a:r>
              <a:rPr lang="en-GB" dirty="0">
                <a:solidFill>
                  <a:schemeClr val="bg1"/>
                </a:solidFill>
                <a:effectLst/>
                <a:latin typeface="+mj-lt"/>
                <a:ea typeface="Calibri" panose="020F0502020204030204" pitchFamily="34" charset="0"/>
                <a:cs typeface="Times New Roman" panose="02020603050405020304" pitchFamily="18" charset="0"/>
              </a:rPr>
              <a:t>Garg, R., Metzger, C., Rein, R., </a:t>
            </a:r>
            <a:r>
              <a:rPr lang="en-GB" dirty="0" err="1">
                <a:solidFill>
                  <a:schemeClr val="bg1"/>
                </a:solidFill>
                <a:effectLst/>
                <a:latin typeface="+mj-lt"/>
                <a:ea typeface="Calibri" panose="020F0502020204030204" pitchFamily="34" charset="0"/>
                <a:cs typeface="Times New Roman" panose="02020603050405020304" pitchFamily="18" charset="0"/>
              </a:rPr>
              <a:t>Lortie</a:t>
            </a:r>
            <a:r>
              <a:rPr lang="en-GB" dirty="0">
                <a:solidFill>
                  <a:schemeClr val="bg1"/>
                </a:solidFill>
                <a:effectLst/>
                <a:latin typeface="+mj-lt"/>
                <a:ea typeface="Calibri" panose="020F0502020204030204" pitchFamily="34" charset="0"/>
                <a:cs typeface="Times New Roman" panose="02020603050405020304" pitchFamily="18" charset="0"/>
              </a:rPr>
              <a:t>, M., Underwood, P., Hurwitz, S., Bader, A., Carbone, K., </a:t>
            </a:r>
            <a:r>
              <a:rPr lang="en-GB" dirty="0" err="1">
                <a:solidFill>
                  <a:schemeClr val="bg1"/>
                </a:solidFill>
                <a:effectLst/>
                <a:latin typeface="+mj-lt"/>
                <a:ea typeface="Calibri" panose="020F0502020204030204" pitchFamily="34" charset="0"/>
                <a:cs typeface="Times New Roman" panose="02020603050405020304" pitchFamily="18" charset="0"/>
              </a:rPr>
              <a:t>Schman</a:t>
            </a:r>
            <a:r>
              <a:rPr lang="en-GB" dirty="0">
                <a:solidFill>
                  <a:schemeClr val="bg1"/>
                </a:solidFill>
                <a:effectLst/>
                <a:latin typeface="+mj-lt"/>
                <a:ea typeface="Calibri" panose="020F0502020204030204" pitchFamily="34" charset="0"/>
                <a:cs typeface="Times New Roman" panose="02020603050405020304" pitchFamily="18" charset="0"/>
              </a:rPr>
              <a:t>, B. (2016) ‘Nurse </a:t>
            </a:r>
            <a:r>
              <a:rPr lang="en-GB" dirty="0">
                <a:solidFill>
                  <a:schemeClr val="bg1"/>
                </a:solidFill>
                <a:latin typeface="+mj-lt"/>
                <a:ea typeface="Calibri" panose="020F0502020204030204" pitchFamily="34" charset="0"/>
                <a:cs typeface="Times New Roman" panose="02020603050405020304" pitchFamily="18" charset="0"/>
              </a:rPr>
              <a:t>practitioner</a:t>
            </a:r>
            <a:r>
              <a:rPr lang="en-GB" dirty="0">
                <a:solidFill>
                  <a:schemeClr val="bg1"/>
                </a:solidFill>
                <a:effectLst/>
                <a:latin typeface="+mj-lt"/>
                <a:ea typeface="Calibri" panose="020F0502020204030204" pitchFamily="34" charset="0"/>
                <a:cs typeface="Times New Roman" panose="02020603050405020304" pitchFamily="18" charset="0"/>
              </a:rPr>
              <a:t>-mediated  for </a:t>
            </a:r>
            <a:r>
              <a:rPr lang="en-GB" dirty="0" err="1">
                <a:solidFill>
                  <a:schemeClr val="bg1"/>
                </a:solidFill>
                <a:effectLst/>
                <a:latin typeface="+mj-lt"/>
                <a:ea typeface="Calibri" panose="020F0502020204030204" pitchFamily="34" charset="0"/>
                <a:cs typeface="Times New Roman" panose="02020603050405020304" pitchFamily="18" charset="0"/>
              </a:rPr>
              <a:t>preoperinterventionative</a:t>
            </a:r>
            <a:r>
              <a:rPr lang="en-GB" dirty="0">
                <a:solidFill>
                  <a:schemeClr val="bg1"/>
                </a:solidFill>
                <a:effectLst/>
                <a:latin typeface="+mj-lt"/>
                <a:ea typeface="Calibri" panose="020F0502020204030204" pitchFamily="34" charset="0"/>
                <a:cs typeface="Times New Roman" panose="02020603050405020304" pitchFamily="18" charset="0"/>
              </a:rPr>
              <a:t> control of diabetes in elective surgery patients’, </a:t>
            </a:r>
            <a:r>
              <a:rPr lang="en-GB" i="1" dirty="0">
                <a:solidFill>
                  <a:schemeClr val="bg1"/>
                </a:solidFill>
                <a:effectLst/>
                <a:latin typeface="+mj-lt"/>
                <a:ea typeface="Calibri" panose="020F0502020204030204" pitchFamily="34" charset="0"/>
                <a:cs typeface="Times New Roman" panose="02020603050405020304" pitchFamily="18" charset="0"/>
              </a:rPr>
              <a:t>Journal of the American Association of Nurse Practitioners</a:t>
            </a:r>
            <a:r>
              <a:rPr lang="en-GB" dirty="0">
                <a:solidFill>
                  <a:schemeClr val="bg1"/>
                </a:solidFill>
                <a:effectLst/>
                <a:latin typeface="+mj-lt"/>
                <a:ea typeface="Calibri" panose="020F0502020204030204" pitchFamily="34" charset="0"/>
                <a:cs typeface="Times New Roman" panose="02020603050405020304" pitchFamily="18" charset="0"/>
              </a:rPr>
              <a:t>,</a:t>
            </a:r>
            <a:r>
              <a:rPr lang="en-GB" i="1" dirty="0">
                <a:solidFill>
                  <a:schemeClr val="bg1"/>
                </a:solidFill>
                <a:effectLst/>
                <a:latin typeface="+mj-lt"/>
                <a:ea typeface="Calibri" panose="020F0502020204030204" pitchFamily="34" charset="0"/>
                <a:cs typeface="Times New Roman" panose="02020603050405020304" pitchFamily="18" charset="0"/>
              </a:rPr>
              <a:t> </a:t>
            </a:r>
            <a:r>
              <a:rPr lang="en-GB" dirty="0">
                <a:solidFill>
                  <a:schemeClr val="bg1"/>
                </a:solidFill>
                <a:effectLst/>
                <a:latin typeface="+mj-lt"/>
                <a:ea typeface="Calibri" panose="020F0502020204030204" pitchFamily="34" charset="0"/>
                <a:cs typeface="Times New Roman" panose="02020603050405020304" pitchFamily="18" charset="0"/>
              </a:rPr>
              <a:t>28, pp.528-533; Garg, R., Schuman, B., Bader, A., Hurwitz, S., </a:t>
            </a:r>
            <a:r>
              <a:rPr lang="en-GB" dirty="0" err="1">
                <a:solidFill>
                  <a:schemeClr val="bg1"/>
                </a:solidFill>
                <a:effectLst/>
                <a:latin typeface="+mj-lt"/>
                <a:ea typeface="Calibri" panose="020F0502020204030204" pitchFamily="34" charset="0"/>
                <a:cs typeface="Times New Roman" panose="02020603050405020304" pitchFamily="18" charset="0"/>
              </a:rPr>
              <a:t>Turchin</a:t>
            </a:r>
            <a:r>
              <a:rPr lang="en-GB" dirty="0">
                <a:solidFill>
                  <a:schemeClr val="bg1"/>
                </a:solidFill>
                <a:effectLst/>
                <a:latin typeface="+mj-lt"/>
                <a:ea typeface="Calibri" panose="020F0502020204030204" pitchFamily="34" charset="0"/>
                <a:cs typeface="Times New Roman" panose="02020603050405020304" pitchFamily="18" charset="0"/>
              </a:rPr>
              <a:t>, A., Underwood, P., Metzger, C., Rein, R., </a:t>
            </a:r>
            <a:r>
              <a:rPr lang="en-GB" dirty="0" err="1">
                <a:solidFill>
                  <a:schemeClr val="bg1"/>
                </a:solidFill>
                <a:effectLst/>
                <a:latin typeface="+mj-lt"/>
                <a:ea typeface="Calibri" panose="020F0502020204030204" pitchFamily="34" charset="0"/>
                <a:cs typeface="Times New Roman" panose="02020603050405020304" pitchFamily="18" charset="0"/>
              </a:rPr>
              <a:t>Lortie</a:t>
            </a:r>
            <a:r>
              <a:rPr lang="en-GB" dirty="0">
                <a:solidFill>
                  <a:schemeClr val="bg1"/>
                </a:solidFill>
                <a:effectLst/>
                <a:latin typeface="+mj-lt"/>
                <a:ea typeface="Calibri" panose="020F0502020204030204" pitchFamily="34" charset="0"/>
                <a:cs typeface="Times New Roman" panose="02020603050405020304" pitchFamily="18" charset="0"/>
              </a:rPr>
              <a:t>, M. (2018) ‘Effect of preoperative diabetes management on </a:t>
            </a:r>
            <a:r>
              <a:rPr lang="en-GB" dirty="0" err="1">
                <a:solidFill>
                  <a:schemeClr val="bg1"/>
                </a:solidFill>
                <a:effectLst/>
                <a:latin typeface="+mj-lt"/>
                <a:ea typeface="Calibri" panose="020F0502020204030204" pitchFamily="34" charset="0"/>
                <a:cs typeface="Times New Roman" panose="02020603050405020304" pitchFamily="18" charset="0"/>
              </a:rPr>
              <a:t>glycemic</a:t>
            </a:r>
            <a:r>
              <a:rPr lang="en-GB" dirty="0">
                <a:solidFill>
                  <a:schemeClr val="bg1"/>
                </a:solidFill>
                <a:effectLst/>
                <a:latin typeface="+mj-lt"/>
                <a:ea typeface="Calibri" panose="020F0502020204030204" pitchFamily="34" charset="0"/>
                <a:cs typeface="Times New Roman" panose="02020603050405020304" pitchFamily="18" charset="0"/>
              </a:rPr>
              <a:t> control and clinical outcomes after elective surgery’, </a:t>
            </a:r>
            <a:r>
              <a:rPr lang="en-GB" i="1" dirty="0">
                <a:solidFill>
                  <a:schemeClr val="bg1"/>
                </a:solidFill>
                <a:effectLst/>
                <a:latin typeface="+mj-lt"/>
                <a:ea typeface="Calibri" panose="020F0502020204030204" pitchFamily="34" charset="0"/>
                <a:cs typeface="Times New Roman" panose="02020603050405020304" pitchFamily="18" charset="0"/>
              </a:rPr>
              <a:t>Annals of Surgery</a:t>
            </a:r>
            <a:r>
              <a:rPr lang="en-GB" dirty="0">
                <a:solidFill>
                  <a:schemeClr val="bg1"/>
                </a:solidFill>
                <a:effectLst/>
                <a:latin typeface="+mj-lt"/>
                <a:ea typeface="Calibri" panose="020F0502020204030204" pitchFamily="34" charset="0"/>
                <a:cs typeface="Times New Roman" panose="02020603050405020304" pitchFamily="18" charset="0"/>
              </a:rPr>
              <a:t>,</a:t>
            </a:r>
            <a:r>
              <a:rPr lang="en-GB" i="1" dirty="0">
                <a:solidFill>
                  <a:schemeClr val="bg1"/>
                </a:solidFill>
                <a:effectLst/>
                <a:latin typeface="+mj-lt"/>
                <a:ea typeface="Calibri" panose="020F0502020204030204" pitchFamily="34" charset="0"/>
                <a:cs typeface="Times New Roman" panose="02020603050405020304" pitchFamily="18" charset="0"/>
              </a:rPr>
              <a:t> </a:t>
            </a:r>
            <a:r>
              <a:rPr lang="en-GB" dirty="0">
                <a:solidFill>
                  <a:schemeClr val="bg1"/>
                </a:solidFill>
                <a:effectLst/>
                <a:latin typeface="+mj-lt"/>
                <a:ea typeface="Calibri" panose="020F0502020204030204" pitchFamily="34" charset="0"/>
                <a:cs typeface="Times New Roman" panose="02020603050405020304" pitchFamily="18" charset="0"/>
              </a:rPr>
              <a:t>267(5), pp.858-862; Getting it Right First Time [GIRFT] (2021) </a:t>
            </a:r>
            <a:r>
              <a:rPr lang="en-GB" i="1" dirty="0">
                <a:solidFill>
                  <a:schemeClr val="bg1"/>
                </a:solidFill>
                <a:effectLst/>
                <a:latin typeface="+mj-lt"/>
                <a:ea typeface="Calibri" panose="020F0502020204030204" pitchFamily="34" charset="0"/>
                <a:cs typeface="Times New Roman" panose="02020603050405020304" pitchFamily="18" charset="0"/>
              </a:rPr>
              <a:t>Improving the perioperative pathway for patients with diabetes</a:t>
            </a:r>
            <a:r>
              <a:rPr lang="en-GB" dirty="0">
                <a:solidFill>
                  <a:schemeClr val="bg1"/>
                </a:solidFill>
                <a:effectLst/>
                <a:latin typeface="+mj-lt"/>
                <a:ea typeface="Calibri" panose="020F0502020204030204" pitchFamily="34" charset="0"/>
                <a:cs typeface="Times New Roman" panose="02020603050405020304" pitchFamily="18" charset="0"/>
              </a:rPr>
              <a:t>.  Available at: </a:t>
            </a:r>
            <a:r>
              <a:rPr lang="en-GB" u="sng" dirty="0">
                <a:solidFill>
                  <a:schemeClr val="bg1"/>
                </a:solidFill>
                <a:effectLst/>
                <a:latin typeface="+mj-lt"/>
                <a:ea typeface="Calibri" panose="020F0502020204030204" pitchFamily="34" charset="0"/>
                <a:cs typeface="Times New Roman" panose="02020603050405020304" pitchFamily="18" charset="0"/>
                <a:hlinkClick r:id="rId14">
                  <a:extLst>
                    <a:ext uri="{A12FA001-AC4F-418D-AE19-62706E023703}">
                      <ahyp:hlinkClr xmlns:ahyp="http://schemas.microsoft.com/office/drawing/2018/hyperlinkcolor" val="tx"/>
                    </a:ext>
                  </a:extLst>
                </a:hlinkClick>
              </a:rPr>
              <a:t>https://www.gettingitrightfirsttime.co.uk/improving-the-perioperative-pathway-for-patients-with-diabetes/</a:t>
            </a:r>
            <a:r>
              <a:rPr lang="en-GB" dirty="0">
                <a:solidFill>
                  <a:schemeClr val="bg1"/>
                </a:solidFill>
                <a:effectLst/>
                <a:latin typeface="+mj-lt"/>
                <a:ea typeface="Calibri" panose="020F0502020204030204" pitchFamily="34" charset="0"/>
                <a:cs typeface="Times New Roman" panose="02020603050405020304" pitchFamily="18" charset="0"/>
              </a:rPr>
              <a:t> (Accessed: 26/03/2023); Page, E., Allen, R., </a:t>
            </a:r>
            <a:r>
              <a:rPr lang="en-GB" dirty="0" err="1">
                <a:solidFill>
                  <a:schemeClr val="bg1"/>
                </a:solidFill>
                <a:effectLst/>
                <a:latin typeface="+mj-lt"/>
                <a:ea typeface="Calibri" panose="020F0502020204030204" pitchFamily="34" charset="0"/>
                <a:cs typeface="Times New Roman" panose="02020603050405020304" pitchFamily="18" charset="0"/>
              </a:rPr>
              <a:t>Wensley</a:t>
            </a:r>
            <a:r>
              <a:rPr lang="en-GB" dirty="0">
                <a:solidFill>
                  <a:schemeClr val="bg1"/>
                </a:solidFill>
                <a:effectLst/>
                <a:latin typeface="+mj-lt"/>
                <a:ea typeface="Calibri" panose="020F0502020204030204" pitchFamily="34" charset="0"/>
                <a:cs typeface="Times New Roman" panose="02020603050405020304" pitchFamily="18" charset="0"/>
              </a:rPr>
              <a:t>, F., </a:t>
            </a:r>
            <a:r>
              <a:rPr lang="en-GB" dirty="0" err="1">
                <a:solidFill>
                  <a:schemeClr val="bg1"/>
                </a:solidFill>
                <a:effectLst/>
                <a:latin typeface="+mj-lt"/>
                <a:ea typeface="Calibri" panose="020F0502020204030204" pitchFamily="34" charset="0"/>
                <a:cs typeface="Times New Roman" panose="02020603050405020304" pitchFamily="18" charset="0"/>
              </a:rPr>
              <a:t>Rayman</a:t>
            </a:r>
            <a:r>
              <a:rPr lang="en-GB" dirty="0">
                <a:solidFill>
                  <a:schemeClr val="bg1"/>
                </a:solidFill>
                <a:effectLst/>
                <a:latin typeface="+mj-lt"/>
                <a:ea typeface="Calibri" panose="020F0502020204030204" pitchFamily="34" charset="0"/>
                <a:cs typeface="Times New Roman" panose="02020603050405020304" pitchFamily="18" charset="0"/>
              </a:rPr>
              <a:t>, G. (2020) ‘Improving the peri-operative pathway of people with diabetes undergoing elective surgery: the IP3D project’, </a:t>
            </a:r>
            <a:r>
              <a:rPr lang="en-GB" i="1" dirty="0">
                <a:solidFill>
                  <a:schemeClr val="bg1"/>
                </a:solidFill>
                <a:effectLst/>
                <a:latin typeface="+mj-lt"/>
                <a:ea typeface="Calibri" panose="020F0502020204030204" pitchFamily="34" charset="0"/>
                <a:cs typeface="Times New Roman" panose="02020603050405020304" pitchFamily="18" charset="0"/>
              </a:rPr>
              <a:t>Diabetic Medicine</a:t>
            </a:r>
            <a:r>
              <a:rPr lang="en-GB" dirty="0">
                <a:solidFill>
                  <a:schemeClr val="bg1"/>
                </a:solidFill>
                <a:effectLst/>
                <a:latin typeface="+mj-lt"/>
                <a:ea typeface="Calibri" panose="020F0502020204030204" pitchFamily="34" charset="0"/>
                <a:cs typeface="Times New Roman" panose="02020603050405020304" pitchFamily="18" charset="0"/>
              </a:rPr>
              <a:t>, 37(12), pp.2019-2026; Perioperative Quality Improvement Programme [PQIP] (2019) </a:t>
            </a:r>
            <a:r>
              <a:rPr lang="en-GB" i="1" dirty="0">
                <a:solidFill>
                  <a:schemeClr val="bg1"/>
                </a:solidFill>
                <a:effectLst/>
                <a:latin typeface="+mj-lt"/>
                <a:ea typeface="Calibri" panose="020F0502020204030204" pitchFamily="34" charset="0"/>
                <a:cs typeface="Times New Roman" panose="02020603050405020304" pitchFamily="18" charset="0"/>
              </a:rPr>
              <a:t>Annual report 2018-19</a:t>
            </a:r>
            <a:r>
              <a:rPr lang="en-GB" dirty="0">
                <a:solidFill>
                  <a:schemeClr val="bg1"/>
                </a:solidFill>
                <a:effectLst/>
                <a:latin typeface="+mj-lt"/>
                <a:ea typeface="Calibri" panose="020F0502020204030204" pitchFamily="34" charset="0"/>
                <a:cs typeface="Times New Roman" panose="02020603050405020304" pitchFamily="18" charset="0"/>
              </a:rPr>
              <a:t>.  Available at: </a:t>
            </a:r>
            <a:r>
              <a:rPr lang="en-GB" u="sng" dirty="0">
                <a:solidFill>
                  <a:schemeClr val="bg1"/>
                </a:solidFill>
                <a:effectLst/>
                <a:latin typeface="+mj-lt"/>
                <a:ea typeface="Calibri" panose="020F0502020204030204" pitchFamily="34" charset="0"/>
                <a:cs typeface="Times New Roman" panose="02020603050405020304" pitchFamily="18" charset="0"/>
                <a:hlinkClick r:id="rId15">
                  <a:extLst>
                    <a:ext uri="{A12FA001-AC4F-418D-AE19-62706E023703}">
                      <ahyp:hlinkClr xmlns:ahyp="http://schemas.microsoft.com/office/drawing/2018/hyperlinkcolor" val="tx"/>
                    </a:ext>
                  </a:extLst>
                </a:hlinkClick>
              </a:rPr>
              <a:t>https://rcoa.ac.uk/sites/default/files/documents/2019-09/PQIP%20Annual%20Report%202018-19.pdf</a:t>
            </a:r>
            <a:r>
              <a:rPr lang="en-GB" dirty="0">
                <a:solidFill>
                  <a:schemeClr val="bg1"/>
                </a:solidFill>
                <a:effectLst/>
                <a:latin typeface="+mj-lt"/>
                <a:ea typeface="Calibri" panose="020F0502020204030204" pitchFamily="34" charset="0"/>
                <a:cs typeface="Times New Roman" panose="02020603050405020304" pitchFamily="18" charset="0"/>
              </a:rPr>
              <a:t> (Accessed: 26/03/2023); </a:t>
            </a:r>
            <a:r>
              <a:rPr lang="en-GB" dirty="0" err="1">
                <a:solidFill>
                  <a:schemeClr val="bg1"/>
                </a:solidFill>
                <a:effectLst/>
                <a:latin typeface="+mj-lt"/>
                <a:ea typeface="Calibri" panose="020F0502020204030204" pitchFamily="34" charset="0"/>
                <a:cs typeface="Times New Roman" panose="02020603050405020304" pitchFamily="18" charset="0"/>
              </a:rPr>
              <a:t>Rayman</a:t>
            </a:r>
            <a:r>
              <a:rPr lang="en-GB" dirty="0">
                <a:solidFill>
                  <a:schemeClr val="bg1"/>
                </a:solidFill>
                <a:effectLst/>
                <a:latin typeface="+mj-lt"/>
                <a:ea typeface="Calibri" panose="020F0502020204030204" pitchFamily="34" charset="0"/>
                <a:cs typeface="Times New Roman" panose="02020603050405020304" pitchFamily="18" charset="0"/>
              </a:rPr>
              <a:t>, G., Kar, P. </a:t>
            </a:r>
            <a:r>
              <a:rPr lang="en-GB" i="1" dirty="0">
                <a:solidFill>
                  <a:schemeClr val="bg1"/>
                </a:solidFill>
                <a:effectLst/>
                <a:latin typeface="+mj-lt"/>
                <a:ea typeface="Calibri" panose="020F0502020204030204" pitchFamily="34" charset="0"/>
                <a:cs typeface="Times New Roman" panose="02020603050405020304" pitchFamily="18" charset="0"/>
              </a:rPr>
              <a:t>Diabetes GIRFT Programme National Speciality Report</a:t>
            </a:r>
            <a:r>
              <a:rPr lang="en-GB" dirty="0">
                <a:solidFill>
                  <a:schemeClr val="bg1"/>
                </a:solidFill>
                <a:effectLst/>
                <a:latin typeface="+mj-lt"/>
                <a:ea typeface="Calibri" panose="020F0502020204030204" pitchFamily="34" charset="0"/>
                <a:cs typeface="Times New Roman" panose="02020603050405020304" pitchFamily="18" charset="0"/>
              </a:rPr>
              <a:t>. Getting It Right First Time, NHS; 2020. Available at: </a:t>
            </a:r>
            <a:r>
              <a:rPr lang="en-GB" u="sng" dirty="0">
                <a:solidFill>
                  <a:schemeClr val="bg1"/>
                </a:solidFill>
                <a:effectLst/>
                <a:latin typeface="+mj-lt"/>
                <a:ea typeface="Calibri" panose="020F0502020204030204" pitchFamily="34" charset="0"/>
                <a:cs typeface="Times New Roman" panose="02020603050405020304" pitchFamily="18" charset="0"/>
                <a:hlinkClick r:id="rId16">
                  <a:extLst>
                    <a:ext uri="{A12FA001-AC4F-418D-AE19-62706E023703}">
                      <ahyp:hlinkClr xmlns:ahyp="http://schemas.microsoft.com/office/drawing/2018/hyperlinkcolor" val="tx"/>
                    </a:ext>
                  </a:extLst>
                </a:hlinkClick>
              </a:rPr>
              <a:t>https://www.gettingitrightfirsttime.co.uk/wp-content/uploads/2020/11/GIRFT-diabetes-report.pdf</a:t>
            </a:r>
            <a:r>
              <a:rPr lang="en-GB" dirty="0">
                <a:solidFill>
                  <a:schemeClr val="bg1"/>
                </a:solidFill>
                <a:effectLst/>
                <a:latin typeface="+mj-lt"/>
                <a:ea typeface="Calibri" panose="020F0502020204030204" pitchFamily="34" charset="0"/>
                <a:cs typeface="Times New Roman" panose="02020603050405020304" pitchFamily="18" charset="0"/>
              </a:rPr>
              <a:t> (Accessed: 23/03/2023).</a:t>
            </a:r>
          </a:p>
          <a:p>
            <a:endParaRPr lang="en-GB" dirty="0">
              <a:solidFill>
                <a:schemeClr val="bg1"/>
              </a:solidFill>
            </a:endParaRPr>
          </a:p>
        </p:txBody>
      </p:sp>
      <p:sp>
        <p:nvSpPr>
          <p:cNvPr id="6" name="Rectangle 5">
            <a:extLst>
              <a:ext uri="{FF2B5EF4-FFF2-40B4-BE49-F238E27FC236}">
                <a16:creationId xmlns:a16="http://schemas.microsoft.com/office/drawing/2014/main" id="{8616AC53-959E-6FB3-92EA-E5465081B113}"/>
              </a:ext>
            </a:extLst>
          </p:cNvPr>
          <p:cNvSpPr/>
          <p:nvPr/>
        </p:nvSpPr>
        <p:spPr>
          <a:xfrm>
            <a:off x="35204091" y="5788952"/>
            <a:ext cx="4035002" cy="3779464"/>
          </a:xfrm>
          <a:prstGeom prst="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descr="Qr code&#10;&#10;Description automatically generated">
            <a:extLst>
              <a:ext uri="{FF2B5EF4-FFF2-40B4-BE49-F238E27FC236}">
                <a16:creationId xmlns:a16="http://schemas.microsoft.com/office/drawing/2014/main" id="{10443F5B-FBD8-0A38-3194-3F45DEF18C37}"/>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35355302" y="5857977"/>
            <a:ext cx="3668052" cy="3757082"/>
          </a:xfrm>
          <a:prstGeom prst="rect">
            <a:avLst/>
          </a:prstGeom>
        </p:spPr>
      </p:pic>
    </p:spTree>
    <p:extLst>
      <p:ext uri="{BB962C8B-B14F-4D97-AF65-F5344CB8AC3E}">
        <p14:creationId xmlns:p14="http://schemas.microsoft.com/office/powerpoint/2010/main" val="171470686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F39E85942EA2042BB0575791D718127" ma:contentTypeVersion="16" ma:contentTypeDescription="Create a new document." ma:contentTypeScope="" ma:versionID="12ab945d2efe0ef10a297c059136f865">
  <xsd:schema xmlns:xsd="http://www.w3.org/2001/XMLSchema" xmlns:xs="http://www.w3.org/2001/XMLSchema" xmlns:p="http://schemas.microsoft.com/office/2006/metadata/properties" xmlns:ns2="ec49a593-3265-4a49-b71d-8db4c0af5911" xmlns:ns3="eef307fe-dfcd-4dc4-b0dc-232c2dad2b81" targetNamespace="http://schemas.microsoft.com/office/2006/metadata/properties" ma:root="true" ma:fieldsID="9fb502e339f467c4a23c9469629d027a" ns2:_="" ns3:_="">
    <xsd:import namespace="ec49a593-3265-4a49-b71d-8db4c0af5911"/>
    <xsd:import namespace="eef307fe-dfcd-4dc4-b0dc-232c2dad2b8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LengthInSeconds" minOccurs="0"/>
                <xsd:element ref="ns2:MediaServiceDateTaken" minOccurs="0"/>
                <xsd:element ref="ns3:SharedWithUsers" minOccurs="0"/>
                <xsd:element ref="ns3:SharedWithDetails" minOccurs="0"/>
                <xsd:element ref="ns2:MediaServiceOCR"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c49a593-3265-4a49-b71d-8db4c0af591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DateTaken" ma:index="16" nillable="true" ma:displayName="MediaServiceDateTaken" ma:hidden="true" ma:internalName="MediaServiceDateTake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71edd084-375f-4d55-8c57-698fcc9f02c3"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eef307fe-dfcd-4dc4-b0dc-232c2dad2b81"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4e914966-92ef-45d4-8a8f-bd5c406bf076}" ma:internalName="TaxCatchAll" ma:showField="CatchAllData" ma:web="eef307fe-dfcd-4dc4-b0dc-232c2dad2b8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ec49a593-3265-4a49-b71d-8db4c0af5911">
      <Terms xmlns="http://schemas.microsoft.com/office/infopath/2007/PartnerControls"/>
    </lcf76f155ced4ddcb4097134ff3c332f>
    <TaxCatchAll xmlns="eef307fe-dfcd-4dc4-b0dc-232c2dad2b81" xsi:nil="true"/>
  </documentManagement>
</p:properties>
</file>

<file path=customXml/itemProps1.xml><?xml version="1.0" encoding="utf-8"?>
<ds:datastoreItem xmlns:ds="http://schemas.openxmlformats.org/officeDocument/2006/customXml" ds:itemID="{2C91DE77-B674-4F22-8F22-30A2D12E368A}"/>
</file>

<file path=customXml/itemProps2.xml><?xml version="1.0" encoding="utf-8"?>
<ds:datastoreItem xmlns:ds="http://schemas.openxmlformats.org/officeDocument/2006/customXml" ds:itemID="{BB0644AD-FD51-4A0F-AB7B-8740D7826AD8}"/>
</file>

<file path=customXml/itemProps3.xml><?xml version="1.0" encoding="utf-8"?>
<ds:datastoreItem xmlns:ds="http://schemas.openxmlformats.org/officeDocument/2006/customXml" ds:itemID="{03CF91DC-5716-4A28-A39B-40A9389C9548}"/>
</file>

<file path=docProps/app.xml><?xml version="1.0" encoding="utf-8"?>
<Properties xmlns="http://schemas.openxmlformats.org/officeDocument/2006/extended-properties" xmlns:vt="http://schemas.openxmlformats.org/officeDocument/2006/docPropsVTypes">
  <Template>Office Theme 2013 - 2022</Template>
  <TotalTime>974</TotalTime>
  <Words>1115</Words>
  <Application>Microsoft Office PowerPoint</Application>
  <PresentationFormat>Custom</PresentationFormat>
  <Paragraphs>44</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Diabetes Pre-Operative Pathway: A pilot project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Louise Lewis</dc:creator>
  <cp:lastModifiedBy>Louise Lewis</cp:lastModifiedBy>
  <cp:revision>27</cp:revision>
  <dcterms:created xsi:type="dcterms:W3CDTF">2023-03-15T11:28:43Z</dcterms:created>
  <dcterms:modified xsi:type="dcterms:W3CDTF">2023-04-20T18:34:14Z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0x0101006F39E85942EA2042BB0575791D718127</vt:lpwstr>
  </property>
</Properties>
</file>